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 id="2147483668" r:id="rId6"/>
  </p:sldMasterIdLst>
  <p:notesMasterIdLst>
    <p:notesMasterId r:id="rId43"/>
  </p:notesMasterIdLst>
  <p:handoutMasterIdLst>
    <p:handoutMasterId r:id="rId44"/>
  </p:handoutMasterIdLst>
  <p:sldIdLst>
    <p:sldId id="257" r:id="rId7"/>
    <p:sldId id="319" r:id="rId8"/>
    <p:sldId id="299" r:id="rId9"/>
    <p:sldId id="304" r:id="rId10"/>
    <p:sldId id="334" r:id="rId11"/>
    <p:sldId id="311" r:id="rId12"/>
    <p:sldId id="326" r:id="rId13"/>
    <p:sldId id="305" r:id="rId14"/>
    <p:sldId id="306" r:id="rId15"/>
    <p:sldId id="320" r:id="rId16"/>
    <p:sldId id="328" r:id="rId17"/>
    <p:sldId id="327" r:id="rId18"/>
    <p:sldId id="341" r:id="rId19"/>
    <p:sldId id="300" r:id="rId20"/>
    <p:sldId id="309" r:id="rId21"/>
    <p:sldId id="335" r:id="rId22"/>
    <p:sldId id="310" r:id="rId23"/>
    <p:sldId id="313" r:id="rId24"/>
    <p:sldId id="324" r:id="rId25"/>
    <p:sldId id="336" r:id="rId26"/>
    <p:sldId id="295" r:id="rId27"/>
    <p:sldId id="322" r:id="rId28"/>
    <p:sldId id="316" r:id="rId29"/>
    <p:sldId id="325" r:id="rId30"/>
    <p:sldId id="329" r:id="rId31"/>
    <p:sldId id="330" r:id="rId32"/>
    <p:sldId id="331" r:id="rId33"/>
    <p:sldId id="342" r:id="rId34"/>
    <p:sldId id="339" r:id="rId35"/>
    <p:sldId id="321" r:id="rId36"/>
    <p:sldId id="338" r:id="rId37"/>
    <p:sldId id="332" r:id="rId38"/>
    <p:sldId id="333" r:id="rId39"/>
    <p:sldId id="340" r:id="rId40"/>
    <p:sldId id="343" r:id="rId41"/>
    <p:sldId id="298" r:id="rId42"/>
  </p:sldIdLst>
  <p:sldSz cx="9144000" cy="5715000" type="screen16x10"/>
  <p:notesSz cx="6858000" cy="9144000"/>
  <p:defaultTextStyle>
    <a:defPPr>
      <a:defRPr lang="en-US"/>
    </a:defPPr>
    <a:lvl1pPr marL="0" algn="l" defTabSz="408148" rtl="0" eaLnBrk="1" latinLnBrk="0" hangingPunct="1">
      <a:defRPr sz="1607" kern="1200">
        <a:solidFill>
          <a:schemeClr val="tx1"/>
        </a:solidFill>
        <a:latin typeface="+mn-lt"/>
        <a:ea typeface="+mn-ea"/>
        <a:cs typeface="+mn-cs"/>
      </a:defRPr>
    </a:lvl1pPr>
    <a:lvl2pPr marL="408148" algn="l" defTabSz="408148" rtl="0" eaLnBrk="1" latinLnBrk="0" hangingPunct="1">
      <a:defRPr sz="1607" kern="1200">
        <a:solidFill>
          <a:schemeClr val="tx1"/>
        </a:solidFill>
        <a:latin typeface="+mn-lt"/>
        <a:ea typeface="+mn-ea"/>
        <a:cs typeface="+mn-cs"/>
      </a:defRPr>
    </a:lvl2pPr>
    <a:lvl3pPr marL="816296" algn="l" defTabSz="408148" rtl="0" eaLnBrk="1" latinLnBrk="0" hangingPunct="1">
      <a:defRPr sz="1607" kern="1200">
        <a:solidFill>
          <a:schemeClr val="tx1"/>
        </a:solidFill>
        <a:latin typeface="+mn-lt"/>
        <a:ea typeface="+mn-ea"/>
        <a:cs typeface="+mn-cs"/>
      </a:defRPr>
    </a:lvl3pPr>
    <a:lvl4pPr marL="1224444" algn="l" defTabSz="408148" rtl="0" eaLnBrk="1" latinLnBrk="0" hangingPunct="1">
      <a:defRPr sz="1607" kern="1200">
        <a:solidFill>
          <a:schemeClr val="tx1"/>
        </a:solidFill>
        <a:latin typeface="+mn-lt"/>
        <a:ea typeface="+mn-ea"/>
        <a:cs typeface="+mn-cs"/>
      </a:defRPr>
    </a:lvl4pPr>
    <a:lvl5pPr marL="1632592" algn="l" defTabSz="408148" rtl="0" eaLnBrk="1" latinLnBrk="0" hangingPunct="1">
      <a:defRPr sz="1607" kern="1200">
        <a:solidFill>
          <a:schemeClr val="tx1"/>
        </a:solidFill>
        <a:latin typeface="+mn-lt"/>
        <a:ea typeface="+mn-ea"/>
        <a:cs typeface="+mn-cs"/>
      </a:defRPr>
    </a:lvl5pPr>
    <a:lvl6pPr marL="2040740" algn="l" defTabSz="408148" rtl="0" eaLnBrk="1" latinLnBrk="0" hangingPunct="1">
      <a:defRPr sz="1607" kern="1200">
        <a:solidFill>
          <a:schemeClr val="tx1"/>
        </a:solidFill>
        <a:latin typeface="+mn-lt"/>
        <a:ea typeface="+mn-ea"/>
        <a:cs typeface="+mn-cs"/>
      </a:defRPr>
    </a:lvl6pPr>
    <a:lvl7pPr marL="2448888" algn="l" defTabSz="408148" rtl="0" eaLnBrk="1" latinLnBrk="0" hangingPunct="1">
      <a:defRPr sz="1607" kern="1200">
        <a:solidFill>
          <a:schemeClr val="tx1"/>
        </a:solidFill>
        <a:latin typeface="+mn-lt"/>
        <a:ea typeface="+mn-ea"/>
        <a:cs typeface="+mn-cs"/>
      </a:defRPr>
    </a:lvl7pPr>
    <a:lvl8pPr marL="2857037" algn="l" defTabSz="408148" rtl="0" eaLnBrk="1" latinLnBrk="0" hangingPunct="1">
      <a:defRPr sz="1607" kern="1200">
        <a:solidFill>
          <a:schemeClr val="tx1"/>
        </a:solidFill>
        <a:latin typeface="+mn-lt"/>
        <a:ea typeface="+mn-ea"/>
        <a:cs typeface="+mn-cs"/>
      </a:defRPr>
    </a:lvl8pPr>
    <a:lvl9pPr marL="3265184" algn="l" defTabSz="408148" rtl="0" eaLnBrk="1" latinLnBrk="0" hangingPunct="1">
      <a:defRPr sz="1607"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64E411-C57F-4BE2-B7FA-104D7DAD9346}">
          <p14:sldIdLst>
            <p14:sldId id="257"/>
            <p14:sldId id="319"/>
            <p14:sldId id="299"/>
            <p14:sldId id="304"/>
            <p14:sldId id="334"/>
            <p14:sldId id="311"/>
            <p14:sldId id="326"/>
            <p14:sldId id="305"/>
            <p14:sldId id="306"/>
            <p14:sldId id="320"/>
            <p14:sldId id="328"/>
            <p14:sldId id="327"/>
            <p14:sldId id="341"/>
            <p14:sldId id="300"/>
            <p14:sldId id="309"/>
            <p14:sldId id="335"/>
            <p14:sldId id="310"/>
            <p14:sldId id="313"/>
            <p14:sldId id="324"/>
            <p14:sldId id="336"/>
            <p14:sldId id="295"/>
            <p14:sldId id="322"/>
            <p14:sldId id="316"/>
            <p14:sldId id="325"/>
            <p14:sldId id="329"/>
            <p14:sldId id="330"/>
            <p14:sldId id="331"/>
            <p14:sldId id="342"/>
            <p14:sldId id="339"/>
            <p14:sldId id="321"/>
            <p14:sldId id="338"/>
            <p14:sldId id="332"/>
            <p14:sldId id="333"/>
            <p14:sldId id="340"/>
            <p14:sldId id="343"/>
            <p14:sldId id="298"/>
          </p14:sldIdLst>
        </p14:section>
      </p14:sectionLst>
    </p:ext>
    <p:ext uri="{EFAFB233-063F-42B5-8137-9DF3F51BA10A}">
      <p15:sldGuideLst xmlns:p15="http://schemas.microsoft.com/office/powerpoint/2012/main">
        <p15:guide id="1" orient="horz" pos="2073" userDrawn="1">
          <p15:clr>
            <a:srgbClr val="A4A3A4"/>
          </p15:clr>
        </p15:guide>
        <p15:guide id="2" pos="4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897A01-BD5B-517A-9B39-128BA54B0618}" name="Derek J Barbee" initials="DB" userId="S::dbarbee@uw.edu::87d0e522-e720-44dd-8993-85cf7fe43996" providerId="AD"/>
  <p188:author id="{52B44D45-F01F-639E-8F67-DD9F061177E0}" name="Tory Hernandez" initials="TH" userId="S::toryrh@uw.edu::906aa966-5bd1-476d-ae62-60a39a6bcb28" providerId="AD"/>
  <p188:author id="{E1089248-4EE9-8A3E-F588-A6F6A329E4AD}" name="Christopher Cellars" initials="CC" userId="S::ccellars@uw.edu::5e3f7f14-3e84-45a8-964a-4f6543ef9cd5" providerId="AD"/>
  <p188:author id="{8D0F7F96-7FDF-CC42-382B-AC349A67B560}" name="Rozina Mohammad" initials="RM" userId="S::rozina@uw.edu::ee3722d7-d268-446b-a434-95b6220a6dae" providerId="AD"/>
  <p188:author id="{C5A221BB-1F6E-ED2C-00AE-50EAE7B5143D}" name="Linnea Mobrand-Volper" initials="LMV" userId="S::linneamv@uw.edu::b8946a77-a8f4-429a-babe-9ac1eefe7f85" providerId="AD"/>
  <p188:author id="{8BD75CD0-F7D7-4307-E1EF-90B147A02363}" name="Stacey Fontes" initials="SF" userId="S::staceyk@uw.edu::05ea3487-c7bf-4c64-a275-cd7c43ed667b" providerId="AD"/>
  <p188:author id="{2D3C4BE5-A3CE-67CD-79C8-98F692CB9A78}" name="Bryan Blakeley" initials="BB" userId="S::bryanjb@uw.edu::a38e0e45-638b-42f2-9558-5547f91a2fb5" providerId="AD"/>
  <p188:author id="{317D88F0-DF20-3B54-9C1F-3C569019EA08}" name="Maelyn Plessas" initials="MP" userId="S::maelyn@uw.edu::6aa4a91a-e8be-4177-bbca-5df9d1458058" providerId="AD"/>
  <p188:author id="{1D2CEEFC-FACC-7597-811E-0F2A7A3A6CC1}" name="Brian R. Gutierrez" initials="BG" userId="S::brianrg@uw.edu::e10db130-3258-41df-867f-fa8699a1153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4B2E83"/>
    <a:srgbClr val="FFFFFF"/>
    <a:srgbClr val="FAF6EC"/>
    <a:srgbClr val="E8E3D3"/>
    <a:srgbClr val="E8D3A2"/>
    <a:srgbClr val="00000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A1D0D-CECF-65D6-585E-BCD3EA8EFE68}" v="1721" dt="2023-07-21T23:07:05.944"/>
    <p1510:client id="{279A152C-889C-009C-9BE2-4A291DDE7239}" v="598" dt="2023-07-18T22:53:39.582"/>
    <p1510:client id="{3F905720-9040-799A-2358-3DE1A55B7C80}" v="1" dt="2023-07-24T17:21:56.047"/>
    <p1510:client id="{40A630FD-72F5-41F9-812E-A507DA857567}" v="129" dt="2023-07-18T20:29:57.281"/>
    <p1510:client id="{76244D1D-B0F9-FCAA-6164-0E5820CEF75F}" v="1465" dt="2023-07-21T19:00:13.149"/>
    <p1510:client id="{82A6A6DE-4A3D-06AE-F811-F471CF19417B}" v="598" dt="2023-07-23T22:10:20.423"/>
    <p1510:client id="{8496699B-595E-78F6-B17D-EBF03112A907}" v="8" dt="2023-07-24T17:39:33.844"/>
    <p1510:client id="{AFC47798-3618-E70F-0E79-0A884ECF44F5}" v="618" dt="2023-07-24T18:54:50.827"/>
    <p1510:client id="{B4AA05CB-64E2-E279-F332-9F95EBF1EE93}" v="31" dt="2023-07-26T20:09:58.004"/>
    <p1510:client id="{BE06B580-8B84-B58B-350A-5D4B85700D1E}" v="1135" dt="2023-07-21T20:07:59.176"/>
    <p1510:client id="{C301E812-99B1-E09D-4EF8-4333445B0A6E}" v="694" dt="2023-07-20T22:05:38.559"/>
    <p1510:client id="{C6D3BF13-77D4-5513-2107-D10E0BC9EFB7}" v="1" dt="2023-07-24T18:24:32.958"/>
    <p1510:client id="{D1EA26C6-B0FB-6092-6569-476420B7266E}" v="8" dt="2023-07-24T18:36:04.962"/>
    <p1510:client id="{EEAE2858-2FFE-C7D5-5AEC-158FB2149F42}" v="199" dt="2023-07-25T00:19:27.930"/>
    <p1510:client id="{F3BDF6A2-2ABE-3945-FD8F-7A66872583AF}" v="179" dt="2023-07-20T22:10:28.934"/>
    <p1510:client id="{FBA1F114-C6FE-0E0B-EFA0-BDF70B48889D}" v="926" dt="2023-07-19T00:13:43.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3"/>
    <p:restoredTop sz="94710"/>
  </p:normalViewPr>
  <p:slideViewPr>
    <p:cSldViewPr snapToGrid="0">
      <p:cViewPr varScale="1">
        <p:scale>
          <a:sx n="198" d="100"/>
          <a:sy n="198" d="100"/>
        </p:scale>
        <p:origin x="416" y="168"/>
      </p:cViewPr>
      <p:guideLst>
        <p:guide orient="horz" pos="2073"/>
        <p:guide pos="47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C9DA2B-B212-4AF9-86B8-402A10C8FA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572748-4A9A-47C3-A63E-0CE144AA83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6BF0C-FE08-469B-80D6-EFD11C83A6ED}" type="datetimeFigureOut">
              <a:rPr lang="en-US" smtClean="0"/>
              <a:t>4/18/24</a:t>
            </a:fld>
            <a:endParaRPr lang="en-US"/>
          </a:p>
        </p:txBody>
      </p:sp>
      <p:sp>
        <p:nvSpPr>
          <p:cNvPr id="4" name="Footer Placeholder 3">
            <a:extLst>
              <a:ext uri="{FF2B5EF4-FFF2-40B4-BE49-F238E27FC236}">
                <a16:creationId xmlns:a16="http://schemas.microsoft.com/office/drawing/2014/main" id="{22E18E8D-5947-43DA-86E6-3E7B4933C2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04909B-E228-4629-A160-DC61EEDD16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9B0DE-496C-4053-8EF5-D436AD18AEC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BE654-D910-344E-9C03-3C5F865AB964}" type="datetimeFigureOut">
              <a:rPr lang="en-US" smtClean="0"/>
              <a:t>4/18/24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4419F-D099-354A-AC7F-8FB7ADC44E18}" type="slidenum">
              <a:rPr lang="en-US" smtClean="0"/>
              <a:t>‹#›</a:t>
            </a:fld>
            <a:endParaRPr lang="en-US"/>
          </a:p>
        </p:txBody>
      </p:sp>
    </p:spTree>
    <p:extLst>
      <p:ext uri="{BB962C8B-B14F-4D97-AF65-F5344CB8AC3E}">
        <p14:creationId xmlns:p14="http://schemas.microsoft.com/office/powerpoint/2010/main" val="1264976919"/>
      </p:ext>
    </p:extLst>
  </p:cSld>
  <p:clrMap bg1="lt1" tx1="dk1" bg2="lt2" tx2="dk2" accent1="accent1" accent2="accent2" accent3="accent3" accent4="accent4" accent5="accent5" accent6="accent6" hlink="hlink" folHlink="folHlink"/>
  <p:notesStyle>
    <a:lvl1pPr marL="0" algn="l" defTabSz="816296" rtl="0" eaLnBrk="1" latinLnBrk="0" hangingPunct="1">
      <a:defRPr sz="1071" kern="1200">
        <a:solidFill>
          <a:schemeClr val="tx1"/>
        </a:solidFill>
        <a:latin typeface="+mn-lt"/>
        <a:ea typeface="+mn-ea"/>
        <a:cs typeface="+mn-cs"/>
      </a:defRPr>
    </a:lvl1pPr>
    <a:lvl2pPr marL="408148" algn="l" defTabSz="816296" rtl="0" eaLnBrk="1" latinLnBrk="0" hangingPunct="1">
      <a:defRPr sz="1071" kern="1200">
        <a:solidFill>
          <a:schemeClr val="tx1"/>
        </a:solidFill>
        <a:latin typeface="+mn-lt"/>
        <a:ea typeface="+mn-ea"/>
        <a:cs typeface="+mn-cs"/>
      </a:defRPr>
    </a:lvl2pPr>
    <a:lvl3pPr marL="816296" algn="l" defTabSz="816296" rtl="0" eaLnBrk="1" latinLnBrk="0" hangingPunct="1">
      <a:defRPr sz="1071" kern="1200">
        <a:solidFill>
          <a:schemeClr val="tx1"/>
        </a:solidFill>
        <a:latin typeface="+mn-lt"/>
        <a:ea typeface="+mn-ea"/>
        <a:cs typeface="+mn-cs"/>
      </a:defRPr>
    </a:lvl3pPr>
    <a:lvl4pPr marL="1224444" algn="l" defTabSz="816296" rtl="0" eaLnBrk="1" latinLnBrk="0" hangingPunct="1">
      <a:defRPr sz="1071" kern="1200">
        <a:solidFill>
          <a:schemeClr val="tx1"/>
        </a:solidFill>
        <a:latin typeface="+mn-lt"/>
        <a:ea typeface="+mn-ea"/>
        <a:cs typeface="+mn-cs"/>
      </a:defRPr>
    </a:lvl4pPr>
    <a:lvl5pPr marL="1632592" algn="l" defTabSz="816296" rtl="0" eaLnBrk="1" latinLnBrk="0" hangingPunct="1">
      <a:defRPr sz="1071" kern="1200">
        <a:solidFill>
          <a:schemeClr val="tx1"/>
        </a:solidFill>
        <a:latin typeface="+mn-lt"/>
        <a:ea typeface="+mn-ea"/>
        <a:cs typeface="+mn-cs"/>
      </a:defRPr>
    </a:lvl5pPr>
    <a:lvl6pPr marL="2040740" algn="l" defTabSz="816296" rtl="0" eaLnBrk="1" latinLnBrk="0" hangingPunct="1">
      <a:defRPr sz="1071" kern="1200">
        <a:solidFill>
          <a:schemeClr val="tx1"/>
        </a:solidFill>
        <a:latin typeface="+mn-lt"/>
        <a:ea typeface="+mn-ea"/>
        <a:cs typeface="+mn-cs"/>
      </a:defRPr>
    </a:lvl6pPr>
    <a:lvl7pPr marL="2448888" algn="l" defTabSz="816296" rtl="0" eaLnBrk="1" latinLnBrk="0" hangingPunct="1">
      <a:defRPr sz="1071" kern="1200">
        <a:solidFill>
          <a:schemeClr val="tx1"/>
        </a:solidFill>
        <a:latin typeface="+mn-lt"/>
        <a:ea typeface="+mn-ea"/>
        <a:cs typeface="+mn-cs"/>
      </a:defRPr>
    </a:lvl7pPr>
    <a:lvl8pPr marL="2857037" algn="l" defTabSz="816296" rtl="0" eaLnBrk="1" latinLnBrk="0" hangingPunct="1">
      <a:defRPr sz="1071" kern="1200">
        <a:solidFill>
          <a:schemeClr val="tx1"/>
        </a:solidFill>
        <a:latin typeface="+mn-lt"/>
        <a:ea typeface="+mn-ea"/>
        <a:cs typeface="+mn-cs"/>
      </a:defRPr>
    </a:lvl8pPr>
    <a:lvl9pPr marL="3265184" algn="l" defTabSz="816296" rtl="0" eaLnBrk="1" latinLnBrk="0" hangingPunct="1">
      <a:defRPr sz="10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presentation/d/1YXiOKbdYw9WYQNs24hkKGo8SeBYoZVVfJ8gaWF-pM1U/edit?usp=shar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unity.canvaslms.com/t5/Instructor-Guide/How-do-I-create-a-new-page-in-a-course/ta-p/103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ommunity.canvaslms.com/t5/Student-Guide/How-do-I-edit-a-course-page-as-a-student/ta-p/47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If you are presenting with 2 people, remember to make the second presenter a "co-host" so they can help manage the meeting. </a:t>
            </a:r>
            <a:endParaRPr lang="en-US">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1</a:t>
            </a:fld>
            <a:endParaRPr lang="en-US"/>
          </a:p>
        </p:txBody>
      </p:sp>
    </p:spTree>
    <p:extLst>
      <p:ext uri="{BB962C8B-B14F-4D97-AF65-F5344CB8AC3E}">
        <p14:creationId xmlns:p14="http://schemas.microsoft.com/office/powerpoint/2010/main" val="181068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examples... </a:t>
            </a:r>
          </a:p>
        </p:txBody>
      </p:sp>
      <p:sp>
        <p:nvSpPr>
          <p:cNvPr id="4" name="Slide Number Placeholder 3"/>
          <p:cNvSpPr>
            <a:spLocks noGrp="1"/>
          </p:cNvSpPr>
          <p:nvPr>
            <p:ph type="sldNum" sz="quarter" idx="5"/>
          </p:nvPr>
        </p:nvSpPr>
        <p:spPr/>
        <p:txBody>
          <a:bodyPr/>
          <a:lstStyle/>
          <a:p>
            <a:fld id="{6C34419F-D099-354A-AC7F-8FB7ADC44E18}" type="slidenum">
              <a:rPr lang="en-US" smtClean="0"/>
              <a:t>11</a:t>
            </a:fld>
            <a:endParaRPr lang="en-US"/>
          </a:p>
        </p:txBody>
      </p:sp>
    </p:spTree>
    <p:extLst>
      <p:ext uri="{BB962C8B-B14F-4D97-AF65-F5344CB8AC3E}">
        <p14:creationId xmlns:p14="http://schemas.microsoft.com/office/powerpoint/2010/main" val="350827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examples... </a:t>
            </a:r>
          </a:p>
        </p:txBody>
      </p:sp>
      <p:sp>
        <p:nvSpPr>
          <p:cNvPr id="4" name="Slide Number Placeholder 3"/>
          <p:cNvSpPr>
            <a:spLocks noGrp="1"/>
          </p:cNvSpPr>
          <p:nvPr>
            <p:ph type="sldNum" sz="quarter" idx="5"/>
          </p:nvPr>
        </p:nvSpPr>
        <p:spPr/>
        <p:txBody>
          <a:bodyPr/>
          <a:lstStyle/>
          <a:p>
            <a:fld id="{6C34419F-D099-354A-AC7F-8FB7ADC44E18}" type="slidenum">
              <a:rPr lang="en-US" smtClean="0"/>
              <a:t>12</a:t>
            </a:fld>
            <a:endParaRPr lang="en-US"/>
          </a:p>
        </p:txBody>
      </p:sp>
    </p:spTree>
    <p:extLst>
      <p:ext uri="{BB962C8B-B14F-4D97-AF65-F5344CB8AC3E}">
        <p14:creationId xmlns:p14="http://schemas.microsoft.com/office/powerpoint/2010/main" val="24481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examples... </a:t>
            </a:r>
          </a:p>
        </p:txBody>
      </p:sp>
      <p:sp>
        <p:nvSpPr>
          <p:cNvPr id="4" name="Slide Number Placeholder 3"/>
          <p:cNvSpPr>
            <a:spLocks noGrp="1"/>
          </p:cNvSpPr>
          <p:nvPr>
            <p:ph type="sldNum" sz="quarter" idx="5"/>
          </p:nvPr>
        </p:nvSpPr>
        <p:spPr/>
        <p:txBody>
          <a:bodyPr/>
          <a:lstStyle/>
          <a:p>
            <a:fld id="{6C34419F-D099-354A-AC7F-8FB7ADC44E18}" type="slidenum">
              <a:rPr lang="en-US" smtClean="0"/>
              <a:t>13</a:t>
            </a:fld>
            <a:endParaRPr lang="en-US"/>
          </a:p>
        </p:txBody>
      </p:sp>
    </p:spTree>
    <p:extLst>
      <p:ext uri="{BB962C8B-B14F-4D97-AF65-F5344CB8AC3E}">
        <p14:creationId xmlns:p14="http://schemas.microsoft.com/office/powerpoint/2010/main" val="298137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Icebreaker examples... </a:t>
            </a:r>
            <a:endParaRPr lang="en-US" sz="1050"/>
          </a:p>
          <a:p>
            <a:pPr>
              <a:defRPr/>
            </a:pPr>
            <a:endParaRPr lang="en-US"/>
          </a:p>
          <a:p>
            <a:pPr>
              <a:defRPr/>
            </a:pPr>
            <a:r>
              <a:rPr lang="en-US" sz="1050" dirty="0">
                <a:cs typeface="Calibri"/>
              </a:rPr>
              <a:t>Great group work building exercise: </a:t>
            </a:r>
            <a:br>
              <a:rPr lang="en-US" sz="1050" dirty="0">
                <a:cs typeface="+mn-lt"/>
              </a:rPr>
            </a:br>
            <a:endParaRPr lang="en-US" sz="1050" dirty="0">
              <a:cs typeface="Calibri"/>
            </a:endParaRPr>
          </a:p>
          <a:p>
            <a:pPr>
              <a:defRPr/>
            </a:pPr>
            <a:r>
              <a:rPr lang="en-US" sz="1050" dirty="0"/>
              <a:t>Tangram:  https://mathigon.org/tangram</a:t>
            </a:r>
            <a:endParaRPr lang="en-US" sz="1050" dirty="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14</a:t>
            </a:fld>
            <a:endParaRPr lang="en-US"/>
          </a:p>
        </p:txBody>
      </p:sp>
    </p:spTree>
    <p:extLst>
      <p:ext uri="{BB962C8B-B14F-4D97-AF65-F5344CB8AC3E}">
        <p14:creationId xmlns:p14="http://schemas.microsoft.com/office/powerpoint/2010/main" val="191127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296" rtl="0" eaLnBrk="1" fontAlgn="auto" latinLnBrk="0" hangingPunct="1">
              <a:lnSpc>
                <a:spcPct val="100000"/>
              </a:lnSpc>
              <a:spcBef>
                <a:spcPts val="0"/>
              </a:spcBef>
              <a:spcAft>
                <a:spcPts val="0"/>
              </a:spcAft>
              <a:buClrTx/>
              <a:buSzTx/>
              <a:buFontTx/>
              <a:buNone/>
              <a:tabLst/>
              <a:defRPr/>
            </a:pPr>
            <a:r>
              <a:rPr lang="en-US"/>
              <a:t>Tangram:  https://mathigon.org/tangram</a:t>
            </a:r>
          </a:p>
        </p:txBody>
      </p:sp>
      <p:sp>
        <p:nvSpPr>
          <p:cNvPr id="4" name="Slide Number Placeholder 3"/>
          <p:cNvSpPr>
            <a:spLocks noGrp="1"/>
          </p:cNvSpPr>
          <p:nvPr>
            <p:ph type="sldNum" sz="quarter" idx="5"/>
          </p:nvPr>
        </p:nvSpPr>
        <p:spPr/>
        <p:txBody>
          <a:bodyPr/>
          <a:lstStyle/>
          <a:p>
            <a:fld id="{6C34419F-D099-354A-AC7F-8FB7ADC44E18}" type="slidenum">
              <a:rPr lang="en-US" smtClean="0"/>
              <a:t>15</a:t>
            </a:fld>
            <a:endParaRPr lang="en-US"/>
          </a:p>
        </p:txBody>
      </p:sp>
    </p:spTree>
    <p:extLst>
      <p:ext uri="{BB962C8B-B14F-4D97-AF65-F5344CB8AC3E}">
        <p14:creationId xmlns:p14="http://schemas.microsoft.com/office/powerpoint/2010/main" val="207276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To complete an engagement activity, ask your students to report the group's "findings."</a:t>
            </a:r>
            <a:br>
              <a:rPr lang="en-US" sz="1050" dirty="0">
                <a:cs typeface="+mn-lt"/>
              </a:rPr>
            </a:br>
            <a:br>
              <a:rPr lang="en-US" sz="1050" dirty="0">
                <a:cs typeface="+mn-lt"/>
              </a:rPr>
            </a:br>
            <a:r>
              <a:rPr lang="en-US" sz="1050" dirty="0"/>
              <a:t>Collect and compile these links to cloud-based docs on one Canvas page in your course.  </a:t>
            </a:r>
            <a:br>
              <a:rPr lang="en-US" sz="1050" dirty="0">
                <a:cs typeface="+mn-lt"/>
              </a:rPr>
            </a:br>
            <a:r>
              <a:rPr lang="en-US" sz="1050" dirty="0"/>
              <a:t>Or set up a Google Document page. </a:t>
            </a:r>
            <a:endParaRPr lang="en-US" dirty="0">
              <a:cs typeface="Calibri" panose="020F0502020204030204"/>
            </a:endParaRPr>
          </a:p>
          <a:p>
            <a:r>
              <a:rPr lang="en-US" sz="1050" dirty="0"/>
              <a:t>Cloud based docs offer transparency – everyone can see, build on and learn from group notes as well</a:t>
            </a:r>
            <a:endParaRPr lang="en-US" sz="1050" dirty="0">
              <a:cs typeface="Calibri"/>
            </a:endParaRPr>
          </a:p>
          <a:p>
            <a:endParaRPr lang="en-US" sz="1050" dirty="0"/>
          </a:p>
          <a:p>
            <a:r>
              <a:rPr lang="en-US" sz="1050"/>
              <a:t>1.Spokesperson:  Give everyone in a small group a role </a:t>
            </a:r>
            <a:endParaRPr lang="en-US" sz="1050">
              <a:cs typeface="Calibri"/>
            </a:endParaRPr>
          </a:p>
          <a:p>
            <a:r>
              <a:rPr lang="en-US" sz="1050"/>
              <a:t>2. Notes deck (Google slides): A shared resource that enhances accountability</a:t>
            </a:r>
            <a:endParaRPr lang="en-US" sz="1050">
              <a:cs typeface="Calibri"/>
            </a:endParaRPr>
          </a:p>
          <a:p>
            <a:r>
              <a:rPr lang="en-US" sz="1050" dirty="0">
                <a:cs typeface="Calibri" panose="020F0502020204030204"/>
              </a:rPr>
              <a:t>3. Google </a:t>
            </a:r>
            <a:r>
              <a:rPr lang="en-US" sz="1050" dirty="0" err="1">
                <a:cs typeface="Calibri" panose="020F0502020204030204"/>
              </a:rPr>
              <a:t>Jamboard</a:t>
            </a:r>
            <a:r>
              <a:rPr lang="en-US" sz="1050" dirty="0">
                <a:cs typeface="Calibri" panose="020F0502020204030204"/>
              </a:rPr>
              <a:t>: visual tool to compile ideas/notes</a:t>
            </a:r>
            <a:br>
              <a:rPr lang="en-US" sz="1050" dirty="0">
                <a:cs typeface="+mn-lt"/>
              </a:rPr>
            </a:br>
            <a:br>
              <a:rPr lang="en-US" sz="1050" dirty="0">
                <a:cs typeface="+mn-lt"/>
              </a:rPr>
            </a:br>
            <a:r>
              <a:rPr lang="en-US" sz="1050" dirty="0"/>
              <a:t>Participation grade/assignment for group work:  Important formative assessment </a:t>
            </a:r>
            <a:endParaRPr lang="en-US" sz="1050"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19</a:t>
            </a:fld>
            <a:endParaRPr lang="en-US"/>
          </a:p>
        </p:txBody>
      </p:sp>
    </p:spTree>
    <p:extLst>
      <p:ext uri="{BB962C8B-B14F-4D97-AF65-F5344CB8AC3E}">
        <p14:creationId xmlns:p14="http://schemas.microsoft.com/office/powerpoint/2010/main" val="1227197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Student feedback in Continuum College tells us students want are collaboration and networking opportunities. </a:t>
            </a:r>
            <a:endParaRPr lang="en-US" dirty="0"/>
          </a:p>
          <a:p>
            <a:endParaRPr lang="en-US" sz="1050">
              <a:cs typeface="Calibri"/>
            </a:endParaRPr>
          </a:p>
          <a:p>
            <a:r>
              <a:rPr lang="en-US" sz="1050" dirty="0">
                <a:cs typeface="Calibri"/>
              </a:rPr>
              <a:t>Students could sign for Coursera courses, and work alone, but they want to learn together and build community and connections. </a:t>
            </a:r>
          </a:p>
          <a:p>
            <a:endParaRPr lang="en-US" sz="1050" dirty="0">
              <a:cs typeface="Calibri"/>
            </a:endParaRPr>
          </a:p>
          <a:p>
            <a:r>
              <a:rPr lang="en-US" sz="1050" dirty="0">
                <a:cs typeface="Calibri"/>
              </a:rPr>
              <a:t>In other words, students want engagement in these courses/certificates...</a:t>
            </a:r>
          </a:p>
          <a:p>
            <a:endParaRPr lang="en-US" sz="1050"/>
          </a:p>
          <a:p>
            <a:endParaRPr lang="en-US" dirty="0">
              <a:cs typeface="Calibri"/>
            </a:endParaRPr>
          </a:p>
          <a:p>
            <a:endParaRPr lang="en-US" sz="105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20</a:t>
            </a:fld>
            <a:endParaRPr lang="en-US"/>
          </a:p>
        </p:txBody>
      </p:sp>
    </p:spTree>
    <p:extLst>
      <p:ext uri="{BB962C8B-B14F-4D97-AF65-F5344CB8AC3E}">
        <p14:creationId xmlns:p14="http://schemas.microsoft.com/office/powerpoint/2010/main" val="2287902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4419F-D099-354A-AC7F-8FB7ADC44E18}" type="slidenum">
              <a:rPr lang="en-US" smtClean="0"/>
              <a:t>21</a:t>
            </a:fld>
            <a:endParaRPr lang="en-US"/>
          </a:p>
        </p:txBody>
      </p:sp>
    </p:spTree>
    <p:extLst>
      <p:ext uri="{BB962C8B-B14F-4D97-AF65-F5344CB8AC3E}">
        <p14:creationId xmlns:p14="http://schemas.microsoft.com/office/powerpoint/2010/main" val="211514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ea typeface="Calibri"/>
                <a:cs typeface="Calibri"/>
              </a:rPr>
              <a:t>Be transparent: take 5 questions and answer the muddiest point"</a:t>
            </a:r>
            <a:br>
              <a:rPr lang="en-US" sz="1050">
                <a:ea typeface="Calibri"/>
                <a:cs typeface="+mn-lt"/>
              </a:rPr>
            </a:br>
            <a:r>
              <a:rPr lang="en-US" sz="1050">
                <a:ea typeface="Calibri"/>
                <a:cs typeface="+mn-lt"/>
              </a:rPr>
              <a:t>Pause is important: let students reflect </a:t>
            </a:r>
            <a:br>
              <a:rPr lang="en-US" sz="1050">
                <a:ea typeface="Calibri"/>
                <a:cs typeface="+mn-lt"/>
              </a:rPr>
            </a:br>
            <a:endParaRPr lang="en-US"/>
          </a:p>
        </p:txBody>
      </p:sp>
      <p:sp>
        <p:nvSpPr>
          <p:cNvPr id="4" name="Slide Number Placeholder 3"/>
          <p:cNvSpPr>
            <a:spLocks noGrp="1"/>
          </p:cNvSpPr>
          <p:nvPr>
            <p:ph type="sldNum" sz="quarter" idx="5"/>
          </p:nvPr>
        </p:nvSpPr>
        <p:spPr/>
        <p:txBody>
          <a:bodyPr/>
          <a:lstStyle/>
          <a:p>
            <a:fld id="{6C34419F-D099-354A-AC7F-8FB7ADC44E18}" type="slidenum">
              <a:rPr lang="en-US" smtClean="0"/>
              <a:t>22</a:t>
            </a:fld>
            <a:endParaRPr lang="en-US"/>
          </a:p>
        </p:txBody>
      </p:sp>
    </p:spTree>
    <p:extLst>
      <p:ext uri="{BB962C8B-B14F-4D97-AF65-F5344CB8AC3E}">
        <p14:creationId xmlns:p14="http://schemas.microsoft.com/office/powerpoint/2010/main" val="148314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cs typeface="Calibri"/>
              </a:rPr>
              <a:t>Use this slide as modeling opportunity</a:t>
            </a:r>
          </a:p>
          <a:p>
            <a:r>
              <a:rPr lang="en-US" sz="1050">
                <a:cs typeface="Calibri"/>
              </a:rPr>
              <a:t>Break out rooms x 2</a:t>
            </a:r>
          </a:p>
          <a:p>
            <a:br>
              <a:rPr lang="en-US" sz="1050">
                <a:cs typeface="+mn-lt"/>
              </a:rPr>
            </a:br>
            <a:r>
              <a:rPr lang="en-US" sz="1050">
                <a:cs typeface="Calibri"/>
              </a:rPr>
              <a:t>Set up Google Slide deck – send link via Chat: </a:t>
            </a:r>
          </a:p>
          <a:p>
            <a:r>
              <a:rPr lang="en-US" sz="1050">
                <a:hlinkClick r:id="rId3"/>
              </a:rPr>
              <a:t>https://docs.google.com/presentation/d/1YXiOKbdYw9WYQNs24hkKGo8SeBYoZVVfJ8gaWF-pM1U/edit?usp=sharing</a:t>
            </a:r>
            <a:endParaRPr lang="en-US" sz="1050">
              <a:cs typeface="Calibri"/>
            </a:endParaRPr>
          </a:p>
          <a:p>
            <a:endParaRPr lang="en-US" sz="1050">
              <a:cs typeface="+mn-lt"/>
            </a:endParaRPr>
          </a:p>
          <a:p>
            <a:r>
              <a:rPr lang="en-US" sz="1050"/>
              <a:t>Today: Debrief an engagement activity you've used as an instructor, or experienced as a student in a course. </a:t>
            </a:r>
            <a:br>
              <a:rPr lang="en-US" sz="1050">
                <a:cs typeface="+mn-lt"/>
              </a:rPr>
            </a:br>
            <a:r>
              <a:rPr lang="en-US" sz="1050">
                <a:cs typeface="Calibri"/>
              </a:rPr>
              <a:t>(Demonstrate in Zoom how to set up Breakout Rooms on the fly)</a:t>
            </a:r>
          </a:p>
          <a:p>
            <a:br>
              <a:rPr lang="en-US" sz="1050">
                <a:cs typeface="+mn-lt"/>
              </a:rPr>
            </a:br>
            <a:br>
              <a:rPr lang="en-US" sz="1050">
                <a:cs typeface="+mn-lt"/>
              </a:rPr>
            </a:br>
            <a:endParaRPr lang="en-US" sz="105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23</a:t>
            </a:fld>
            <a:endParaRPr lang="en-US"/>
          </a:p>
        </p:txBody>
      </p:sp>
    </p:spTree>
    <p:extLst>
      <p:ext uri="{BB962C8B-B14F-4D97-AF65-F5344CB8AC3E}">
        <p14:creationId xmlns:p14="http://schemas.microsoft.com/office/powerpoint/2010/main" val="221649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https://instructorresource.continuum.uw.edu/training/training-calendar/</a:t>
            </a:r>
            <a:endParaRPr lang="en-US"/>
          </a:p>
          <a:p>
            <a:endParaRPr lang="en-US" dirty="0"/>
          </a:p>
        </p:txBody>
      </p:sp>
      <p:sp>
        <p:nvSpPr>
          <p:cNvPr id="4" name="Slide Number Placeholder 3"/>
          <p:cNvSpPr>
            <a:spLocks noGrp="1"/>
          </p:cNvSpPr>
          <p:nvPr>
            <p:ph type="sldNum" sz="quarter" idx="5"/>
          </p:nvPr>
        </p:nvSpPr>
        <p:spPr/>
        <p:txBody>
          <a:bodyPr/>
          <a:lstStyle/>
          <a:p>
            <a:fld id="{6C34419F-D099-354A-AC7F-8FB7ADC44E18}" type="slidenum">
              <a:rPr lang="en-US" smtClean="0"/>
              <a:t>2</a:t>
            </a:fld>
            <a:endParaRPr lang="en-US"/>
          </a:p>
        </p:txBody>
      </p:sp>
    </p:spTree>
    <p:extLst>
      <p:ext uri="{BB962C8B-B14F-4D97-AF65-F5344CB8AC3E}">
        <p14:creationId xmlns:p14="http://schemas.microsoft.com/office/powerpoint/2010/main" val="404928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050">
                <a:ea typeface="Calibri"/>
                <a:cs typeface="Calibri"/>
              </a:rPr>
              <a:t>Ask students to collect links and resources about the topic. Suggest/find/bring back a resource. Summary/explanation/how related/ pro-con of the resource. Annotated bibliography. </a:t>
            </a:r>
            <a:br>
              <a:rPr lang="en-US" sz="1050">
                <a:ea typeface="Calibri"/>
                <a:cs typeface="+mn-lt"/>
              </a:rPr>
            </a:br>
            <a:r>
              <a:rPr lang="en-US" sz="1050">
                <a:ea typeface="Calibri"/>
                <a:cs typeface="Calibri"/>
              </a:rPr>
              <a:t>Resource for finding code (add pro/con) </a:t>
            </a:r>
          </a:p>
          <a:p>
            <a:pPr marL="228600" indent="-228600">
              <a:buAutoNum type="arabicPeriod"/>
            </a:pPr>
            <a:r>
              <a:rPr lang="en-US" sz="1050">
                <a:ea typeface="Calibri"/>
                <a:cs typeface="Calibri"/>
              </a:rPr>
              <a:t>End of unit reflection: Ask students to come back to next course with Qs based on the course content; each students gets a chance to share/ other group members respond; 1 minute to share out to group; group shares back to class. </a:t>
            </a:r>
            <a:br>
              <a:rPr lang="en-US" sz="1050">
                <a:ea typeface="Calibri"/>
                <a:cs typeface="+mn-lt"/>
              </a:rPr>
            </a:br>
            <a:r>
              <a:rPr lang="en-US" sz="1050">
                <a:ea typeface="Calibri"/>
                <a:cs typeface="Calibri"/>
              </a:rPr>
              <a:t>Equitable and inclusive discussions. </a:t>
            </a:r>
          </a:p>
          <a:p>
            <a:pPr marL="228600" indent="-228600">
              <a:buAutoNum type="arabicPeriod"/>
            </a:pPr>
            <a:r>
              <a:rPr lang="en-US" sz="1050">
                <a:ea typeface="Calibri"/>
                <a:cs typeface="Calibri"/>
              </a:rPr>
              <a:t>Offer a visual, ask students to respond. String of code with an error.  Helps other learners engage by viewing the image. </a:t>
            </a:r>
          </a:p>
          <a:p>
            <a:pPr marL="228600" indent="-228600">
              <a:buAutoNum type="arabicPeriod"/>
            </a:pPr>
            <a:endParaRPr lang="en-US" sz="1050">
              <a:ea typeface="Calibri"/>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24</a:t>
            </a:fld>
            <a:endParaRPr lang="en-US"/>
          </a:p>
        </p:txBody>
      </p:sp>
    </p:spTree>
    <p:extLst>
      <p:ext uri="{BB962C8B-B14F-4D97-AF65-F5344CB8AC3E}">
        <p14:creationId xmlns:p14="http://schemas.microsoft.com/office/powerpoint/2010/main" val="92738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0710" lvl="1" indent="-230505">
              <a:spcBef>
                <a:spcPct val="20000"/>
              </a:spcBef>
              <a:buFont typeface="Wingdings,Sans-Serif"/>
              <a:buChar char="§"/>
            </a:pPr>
            <a:r>
              <a:rPr lang="en-US" sz="1050">
                <a:cs typeface="Calibri"/>
              </a:rPr>
              <a:t>Please come and talk to us, we are happy to walk thru this with you... more dates coming soon</a:t>
            </a:r>
            <a:endParaRPr lang="en-US" sz="1050"/>
          </a:p>
          <a:p>
            <a:pPr marL="600710" lvl="1" indent="-230505">
              <a:spcBef>
                <a:spcPct val="20000"/>
              </a:spcBef>
              <a:buFont typeface="Wingdings,Sans-Serif"/>
              <a:buChar char="§"/>
            </a:pPr>
            <a:r>
              <a:rPr lang="en-US" sz="1050">
                <a:hlinkClick r:id="rId3"/>
              </a:rPr>
              <a:t>How to: Instructor view</a:t>
            </a:r>
            <a:r>
              <a:rPr lang="en-US" sz="1050"/>
              <a:t> </a:t>
            </a:r>
            <a:endParaRPr lang="en-US"/>
          </a:p>
          <a:p>
            <a:pPr marL="600710" lvl="1" indent="-230505">
              <a:spcBef>
                <a:spcPct val="20000"/>
              </a:spcBef>
              <a:buFont typeface="Wingdings,Sans-Serif"/>
              <a:buChar char="§"/>
            </a:pPr>
            <a:r>
              <a:rPr lang="en-US" sz="1050">
                <a:hlinkClick r:id="rId4"/>
              </a:rPr>
              <a:t>How to: Student view</a:t>
            </a:r>
            <a:endParaRPr lang="en-US" sz="1050">
              <a:cs typeface="Calibri"/>
              <a:hlinkClick r:id="rId4"/>
            </a:endParaRPr>
          </a:p>
          <a:p>
            <a:pPr marL="600710" lvl="1" indent="-230505">
              <a:spcBef>
                <a:spcPct val="20000"/>
              </a:spcBef>
              <a:buFont typeface="Wingdings,Sans-Serif"/>
              <a:buChar char="§"/>
            </a:pPr>
            <a:r>
              <a:rPr lang="en-US" sz="1050">
                <a:cs typeface="Calibri"/>
              </a:rPr>
              <a:t>Remind participants we can help walk thru any set up in a consult</a:t>
            </a:r>
          </a:p>
        </p:txBody>
      </p:sp>
      <p:sp>
        <p:nvSpPr>
          <p:cNvPr id="4" name="Slide Number Placeholder 3"/>
          <p:cNvSpPr>
            <a:spLocks noGrp="1"/>
          </p:cNvSpPr>
          <p:nvPr>
            <p:ph type="sldNum" sz="quarter" idx="5"/>
          </p:nvPr>
        </p:nvSpPr>
        <p:spPr/>
        <p:txBody>
          <a:bodyPr/>
          <a:lstStyle/>
          <a:p>
            <a:fld id="{6C34419F-D099-354A-AC7F-8FB7ADC44E18}" type="slidenum">
              <a:rPr lang="en-US" smtClean="0"/>
              <a:t>25</a:t>
            </a:fld>
            <a:endParaRPr lang="en-US"/>
          </a:p>
        </p:txBody>
      </p:sp>
    </p:spTree>
    <p:extLst>
      <p:ext uri="{BB962C8B-B14F-4D97-AF65-F5344CB8AC3E}">
        <p14:creationId xmlns:p14="http://schemas.microsoft.com/office/powerpoint/2010/main" val="29874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4419F-D099-354A-AC7F-8FB7ADC44E18}" type="slidenum">
              <a:rPr lang="en-US" smtClean="0"/>
              <a:t>26</a:t>
            </a:fld>
            <a:endParaRPr lang="en-US"/>
          </a:p>
        </p:txBody>
      </p:sp>
    </p:spTree>
    <p:extLst>
      <p:ext uri="{BB962C8B-B14F-4D97-AF65-F5344CB8AC3E}">
        <p14:creationId xmlns:p14="http://schemas.microsoft.com/office/powerpoint/2010/main" val="125118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4419F-D099-354A-AC7F-8FB7ADC44E18}" type="slidenum">
              <a:rPr lang="en-US" smtClean="0"/>
              <a:t>27</a:t>
            </a:fld>
            <a:endParaRPr lang="en-US"/>
          </a:p>
        </p:txBody>
      </p:sp>
    </p:spTree>
    <p:extLst>
      <p:ext uri="{BB962C8B-B14F-4D97-AF65-F5344CB8AC3E}">
        <p14:creationId xmlns:p14="http://schemas.microsoft.com/office/powerpoint/2010/main" val="381485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panose="020F0502020204030204"/>
              <a:cs typeface="Calibri" panose="020F0502020204030204"/>
            </a:endParaRPr>
          </a:p>
          <a:p>
            <a:br>
              <a:rPr lang="en-US" sz="1050" dirty="0">
                <a:ea typeface="Calibri"/>
                <a:cs typeface="+mn-lt"/>
              </a:rPr>
            </a:br>
            <a:br>
              <a:rPr lang="en-US" sz="1050" dirty="0">
                <a:ea typeface="Calibri"/>
                <a:cs typeface="+mn-lt"/>
              </a:rPr>
            </a:br>
            <a:endParaRPr lang="en-US" sz="1050">
              <a:ea typeface="Calibri"/>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28</a:t>
            </a:fld>
            <a:endParaRPr lang="en-US"/>
          </a:p>
        </p:txBody>
      </p:sp>
    </p:spTree>
    <p:extLst>
      <p:ext uri="{BB962C8B-B14F-4D97-AF65-F5344CB8AC3E}">
        <p14:creationId xmlns:p14="http://schemas.microsoft.com/office/powerpoint/2010/main" val="2724741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t>https://teaching.washington.edu/engaging-students/discussions/</a:t>
            </a:r>
          </a:p>
        </p:txBody>
      </p:sp>
      <p:sp>
        <p:nvSpPr>
          <p:cNvPr id="4" name="Slide Number Placeholder 3"/>
          <p:cNvSpPr>
            <a:spLocks noGrp="1"/>
          </p:cNvSpPr>
          <p:nvPr>
            <p:ph type="sldNum" sz="quarter" idx="5"/>
          </p:nvPr>
        </p:nvSpPr>
        <p:spPr/>
        <p:txBody>
          <a:bodyPr/>
          <a:lstStyle/>
          <a:p>
            <a:fld id="{6C34419F-D099-354A-AC7F-8FB7ADC44E18}" type="slidenum">
              <a:rPr lang="en-US" smtClean="0"/>
              <a:t>29</a:t>
            </a:fld>
            <a:endParaRPr lang="en-US"/>
          </a:p>
        </p:txBody>
      </p:sp>
    </p:spTree>
    <p:extLst>
      <p:ext uri="{BB962C8B-B14F-4D97-AF65-F5344CB8AC3E}">
        <p14:creationId xmlns:p14="http://schemas.microsoft.com/office/powerpoint/2010/main" val="2065720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t>https://teaching.washington.edu/engaging-students/discussions/</a:t>
            </a:r>
          </a:p>
        </p:txBody>
      </p:sp>
      <p:sp>
        <p:nvSpPr>
          <p:cNvPr id="4" name="Slide Number Placeholder 3"/>
          <p:cNvSpPr>
            <a:spLocks noGrp="1"/>
          </p:cNvSpPr>
          <p:nvPr>
            <p:ph type="sldNum" sz="quarter" idx="5"/>
          </p:nvPr>
        </p:nvSpPr>
        <p:spPr/>
        <p:txBody>
          <a:bodyPr/>
          <a:lstStyle/>
          <a:p>
            <a:fld id="{6C34419F-D099-354A-AC7F-8FB7ADC44E18}" type="slidenum">
              <a:rPr lang="en-US" smtClean="0"/>
              <a:t>31</a:t>
            </a:fld>
            <a:endParaRPr lang="en-US"/>
          </a:p>
        </p:txBody>
      </p:sp>
    </p:spTree>
    <p:extLst>
      <p:ext uri="{BB962C8B-B14F-4D97-AF65-F5344CB8AC3E}">
        <p14:creationId xmlns:p14="http://schemas.microsoft.com/office/powerpoint/2010/main" val="751451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ea typeface="Calibri"/>
                <a:cs typeface="Calibri"/>
              </a:rPr>
              <a:t>Use a Zoom poll, or Poll Everywhere </a:t>
            </a:r>
            <a:endParaRPr lang="en-US" sz="1050">
              <a:ea typeface="Calibri"/>
              <a:cs typeface="Calibri"/>
            </a:endParaRPr>
          </a:p>
          <a:p>
            <a:endParaRPr lang="en-US" sz="1050">
              <a:ea typeface="Calibri"/>
              <a:cs typeface="+mn-lt"/>
            </a:endParaRPr>
          </a:p>
          <a:p>
            <a:r>
              <a:rPr lang="en-US" sz="1050" dirty="0"/>
              <a:t>Ask students to share/answer simple question:  About the day’s material, unit material, a recent assignment, a recent assessment, project...</a:t>
            </a:r>
            <a:endParaRPr lang="en-US" sz="1050" dirty="0">
              <a:ea typeface="Calibri" panose="020F0502020204030204"/>
              <a:cs typeface="Calibri" panose="020F0502020204030204"/>
            </a:endParaRPr>
          </a:p>
          <a:p>
            <a:endParaRPr lang="en-US" sz="1050" dirty="0"/>
          </a:p>
          <a:p>
            <a:r>
              <a:rPr lang="en-US" sz="1050" dirty="0"/>
              <a:t>These questions show students you are being responsive, you get immediate data about students (Use a poll)</a:t>
            </a:r>
            <a:endParaRPr lang="en-US" sz="1050" dirty="0">
              <a:ea typeface="Calibri" panose="020F0502020204030204"/>
              <a:cs typeface="Calibri" panose="020F0502020204030204"/>
            </a:endParaRPr>
          </a:p>
          <a:p>
            <a:endParaRPr lang="en-US" sz="1050" dirty="0"/>
          </a:p>
          <a:p>
            <a:r>
              <a:rPr lang="en-US" sz="1050" dirty="0"/>
              <a:t>This is engagement!</a:t>
            </a:r>
            <a:endParaRPr lang="en-US" sz="1050" dirty="0">
              <a:ea typeface="Calibri" panose="020F0502020204030204"/>
              <a:cs typeface="Calibri" panose="020F0502020204030204"/>
            </a:endParaRPr>
          </a:p>
          <a:p>
            <a:br>
              <a:rPr lang="en-US" sz="1050" dirty="0">
                <a:ea typeface="Calibri"/>
                <a:cs typeface="+mn-lt"/>
              </a:rPr>
            </a:br>
            <a:br>
              <a:rPr lang="en-US" sz="1050" dirty="0">
                <a:ea typeface="Calibri"/>
                <a:cs typeface="+mn-lt"/>
              </a:rPr>
            </a:br>
            <a:endParaRPr lang="en-US" sz="1050">
              <a:ea typeface="Calibri"/>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32</a:t>
            </a:fld>
            <a:endParaRPr lang="en-US"/>
          </a:p>
        </p:txBody>
      </p:sp>
    </p:spTree>
    <p:extLst>
      <p:ext uri="{BB962C8B-B14F-4D97-AF65-F5344CB8AC3E}">
        <p14:creationId xmlns:p14="http://schemas.microsoft.com/office/powerpoint/2010/main" val="406175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Zoom poll</a:t>
            </a:r>
            <a:br>
              <a:rPr lang="en-US" sz="1050" dirty="0">
                <a:cs typeface="+mn-lt"/>
              </a:rPr>
            </a:br>
            <a:endParaRPr lang="en-US" sz="1050">
              <a:cs typeface="Calibri"/>
            </a:endParaRPr>
          </a:p>
          <a:p>
            <a:r>
              <a:rPr lang="en-US" sz="1050" dirty="0">
                <a:cs typeface="Calibri"/>
              </a:rPr>
              <a:t>Canvas survey, send link</a:t>
            </a:r>
            <a:endParaRPr lang="en-US" dirty="0"/>
          </a:p>
          <a:p>
            <a:endParaRPr lang="en-US" sz="105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33</a:t>
            </a:fld>
            <a:endParaRPr lang="en-US"/>
          </a:p>
        </p:txBody>
      </p:sp>
    </p:spTree>
    <p:extLst>
      <p:ext uri="{BB962C8B-B14F-4D97-AF65-F5344CB8AC3E}">
        <p14:creationId xmlns:p14="http://schemas.microsoft.com/office/powerpoint/2010/main" val="2813254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a:t>Let's talk: Q/A </a:t>
            </a:r>
            <a:endParaRPr lang="en-US" sz="1050" b="1">
              <a:cs typeface="Calibri"/>
            </a:endParaRPr>
          </a:p>
          <a:p>
            <a:endParaRPr lang="en-US" b="1"/>
          </a:p>
        </p:txBody>
      </p:sp>
      <p:sp>
        <p:nvSpPr>
          <p:cNvPr id="4" name="Slide Number Placeholder 3"/>
          <p:cNvSpPr>
            <a:spLocks noGrp="1"/>
          </p:cNvSpPr>
          <p:nvPr>
            <p:ph type="sldNum" sz="quarter" idx="5"/>
          </p:nvPr>
        </p:nvSpPr>
        <p:spPr/>
        <p:txBody>
          <a:bodyPr/>
          <a:lstStyle/>
          <a:p>
            <a:fld id="{6C34419F-D099-354A-AC7F-8FB7ADC44E18}" type="slidenum">
              <a:rPr lang="en-US" smtClean="0"/>
              <a:t>34</a:t>
            </a:fld>
            <a:endParaRPr lang="en-US"/>
          </a:p>
        </p:txBody>
      </p:sp>
    </p:spTree>
    <p:extLst>
      <p:ext uri="{BB962C8B-B14F-4D97-AF65-F5344CB8AC3E}">
        <p14:creationId xmlns:p14="http://schemas.microsoft.com/office/powerpoint/2010/main" val="70698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Tools to add to your engagement strategies</a:t>
            </a:r>
            <a:br>
              <a:rPr lang="en-US" sz="1050" dirty="0">
                <a:cs typeface="+mn-lt"/>
              </a:rPr>
            </a:br>
            <a:r>
              <a:rPr lang="en-US" sz="1050" dirty="0"/>
              <a:t>Use one, or more that click with you and try them out live in a course. </a:t>
            </a:r>
            <a:br>
              <a:rPr lang="en-US" sz="1050" dirty="0">
                <a:cs typeface="+mn-lt"/>
              </a:rPr>
            </a:br>
            <a:endParaRPr lang="en-US" sz="1050" dirty="0">
              <a:cs typeface="Calibri"/>
            </a:endParaRPr>
          </a:p>
          <a:p>
            <a:r>
              <a:rPr lang="en-US" sz="1050" dirty="0">
                <a:cs typeface="Calibri"/>
              </a:rPr>
              <a:t>NOTE:  We have a lots of content to share today!  AND we never know what our audience is familiar with.... so let us know what you know, or want to know...! </a:t>
            </a:r>
          </a:p>
          <a:p>
            <a:endParaRPr lang="en-US" sz="1050">
              <a:cs typeface="Calibri"/>
            </a:endParaRPr>
          </a:p>
          <a:p>
            <a:endParaRPr lang="en-US" sz="105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3</a:t>
            </a:fld>
            <a:endParaRPr lang="en-US"/>
          </a:p>
        </p:txBody>
      </p:sp>
    </p:spTree>
    <p:extLst>
      <p:ext uri="{BB962C8B-B14F-4D97-AF65-F5344CB8AC3E}">
        <p14:creationId xmlns:p14="http://schemas.microsoft.com/office/powerpoint/2010/main" val="967275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We love to meet instructors to talk over education tech, or pedagogy</a:t>
            </a:r>
            <a:endParaRPr lang="en-US" dirty="0"/>
          </a:p>
          <a:p>
            <a:br>
              <a:rPr lang="en-US" sz="1050" dirty="0">
                <a:ea typeface="Calibri"/>
                <a:cs typeface="+mn-lt"/>
              </a:rPr>
            </a:br>
            <a:br>
              <a:rPr lang="en-US" sz="1050" dirty="0">
                <a:ea typeface="Calibri"/>
                <a:cs typeface="+mn-lt"/>
              </a:rPr>
            </a:br>
            <a:endParaRPr lang="en-US" sz="1050">
              <a:ea typeface="Calibri"/>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35</a:t>
            </a:fld>
            <a:endParaRPr lang="en-US"/>
          </a:p>
        </p:txBody>
      </p:sp>
    </p:spTree>
    <p:extLst>
      <p:ext uri="{BB962C8B-B14F-4D97-AF65-F5344CB8AC3E}">
        <p14:creationId xmlns:p14="http://schemas.microsoft.com/office/powerpoint/2010/main" val="422352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Icebreaker No. 1</a:t>
            </a:r>
            <a:endParaRPr lang="en-US" dirty="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4</a:t>
            </a:fld>
            <a:endParaRPr lang="en-US"/>
          </a:p>
        </p:txBody>
      </p:sp>
    </p:spTree>
    <p:extLst>
      <p:ext uri="{BB962C8B-B14F-4D97-AF65-F5344CB8AC3E}">
        <p14:creationId xmlns:p14="http://schemas.microsoft.com/office/powerpoint/2010/main" val="378330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cs typeface="Calibri"/>
              </a:rPr>
              <a:t>Icebreakers: </a:t>
            </a:r>
            <a:br>
              <a:rPr lang="en-US" sz="1050">
                <a:cs typeface="+mn-lt"/>
              </a:rPr>
            </a:br>
            <a:r>
              <a:rPr lang="en-US" sz="1050">
                <a:cs typeface="Calibri"/>
              </a:rPr>
              <a:t>1. Centers everyone on the course</a:t>
            </a:r>
          </a:p>
          <a:p>
            <a:r>
              <a:rPr lang="en-US" sz="1050">
                <a:cs typeface="Calibri"/>
              </a:rPr>
              <a:t>2. Builds community </a:t>
            </a:r>
          </a:p>
          <a:p>
            <a:r>
              <a:rPr lang="en-US" sz="1050">
                <a:cs typeface="Calibri"/>
              </a:rPr>
              <a:t>3. Statistics show</a:t>
            </a:r>
          </a:p>
          <a:p>
            <a:r>
              <a:rPr lang="en-US" sz="1050">
                <a:cs typeface="Calibri"/>
              </a:rPr>
              <a:t>4. Works for small groups or whole class </a:t>
            </a:r>
            <a:endParaRPr lang="en-US"/>
          </a:p>
          <a:p>
            <a:endParaRPr lang="en-US" sz="1050">
              <a:cs typeface="Calibri"/>
            </a:endParaRPr>
          </a:p>
          <a:p>
            <a:r>
              <a:rPr lang="en-US" sz="1050">
                <a:cs typeface="Calibri"/>
              </a:rPr>
              <a:t>Link to our coaching calendar is in the chat</a:t>
            </a:r>
          </a:p>
          <a:p>
            <a:r>
              <a:rPr lang="en-US" sz="1050">
                <a:cs typeface="Calibri"/>
              </a:rPr>
              <a:t>We will follow up with shared info and resources</a:t>
            </a:r>
          </a:p>
          <a:p>
            <a:endParaRPr lang="en-US" sz="105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5</a:t>
            </a:fld>
            <a:endParaRPr lang="en-US"/>
          </a:p>
        </p:txBody>
      </p:sp>
    </p:spTree>
    <p:extLst>
      <p:ext uri="{BB962C8B-B14F-4D97-AF65-F5344CB8AC3E}">
        <p14:creationId xmlns:p14="http://schemas.microsoft.com/office/powerpoint/2010/main" val="68271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Icebreakers</a:t>
            </a:r>
            <a:r>
              <a:rPr lang="en-US" sz="1050" dirty="0"/>
              <a:t> build a culture of communication and connection between students and you. </a:t>
            </a:r>
            <a:endParaRPr lang="en-US" dirty="0"/>
          </a:p>
          <a:p>
            <a:r>
              <a:rPr lang="en-US" sz="1050" dirty="0"/>
              <a:t>Consider using an icebreaker at the start (or at some point) in every class. </a:t>
            </a:r>
            <a:endParaRPr lang="en-US" sz="1050">
              <a:cs typeface="Calibri" panose="020F0502020204030204"/>
            </a:endParaRPr>
          </a:p>
          <a:p>
            <a:r>
              <a:rPr lang="en-US" sz="1050" dirty="0"/>
              <a:t>Icebreakers build group work muscles so learners are used to and ready to work together on small or large tasks/projects</a:t>
            </a:r>
            <a:endParaRPr lang="en-US" sz="1050" dirty="0">
              <a:cs typeface="Calibri"/>
            </a:endParaRPr>
          </a:p>
          <a:p>
            <a:br>
              <a:rPr lang="en-US" sz="1050" dirty="0">
                <a:cs typeface="+mn-lt"/>
              </a:rPr>
            </a:br>
            <a:r>
              <a:rPr lang="en-US" sz="1050" b="1" dirty="0"/>
              <a:t>HOW do you use ice breakers intentionally? </a:t>
            </a:r>
            <a:br>
              <a:rPr lang="en-US" sz="1050" dirty="0">
                <a:cs typeface="+mn-lt"/>
              </a:rPr>
            </a:br>
            <a:r>
              <a:rPr lang="en-US" sz="1050" dirty="0"/>
              <a:t>First day: Start with an easy, accessible style: Safe, comfortable, build trust and community</a:t>
            </a:r>
            <a:br>
              <a:rPr lang="en-US" sz="1050" dirty="0">
                <a:cs typeface="+mn-lt"/>
              </a:rPr>
            </a:br>
            <a:r>
              <a:rPr lang="en-US" sz="1050" dirty="0"/>
              <a:t>Questions to ask yourself, that lead to icebreaker/engagement questions: </a:t>
            </a:r>
            <a:br>
              <a:rPr lang="en-US" sz="1050" dirty="0">
                <a:cs typeface="+mn-lt"/>
              </a:rPr>
            </a:br>
            <a:br>
              <a:rPr lang="en-US" sz="1050" dirty="0">
                <a:cs typeface="+mn-lt"/>
              </a:rPr>
            </a:br>
            <a:r>
              <a:rPr lang="en-US" sz="1050" dirty="0"/>
              <a:t>No. 1: What do people already know? </a:t>
            </a:r>
            <a:br>
              <a:rPr lang="en-US" sz="1050" dirty="0">
                <a:cs typeface="+mn-lt"/>
              </a:rPr>
            </a:br>
            <a:r>
              <a:rPr lang="en-US" sz="1050" dirty="0"/>
              <a:t>No. 2: Areas of need, or challenges related to the content?</a:t>
            </a:r>
            <a:br>
              <a:rPr lang="en-US" sz="1050" dirty="0">
                <a:cs typeface="+mn-lt"/>
              </a:rPr>
            </a:br>
            <a:r>
              <a:rPr lang="en-US" sz="1050" dirty="0"/>
              <a:t>No. 3: Events: Check in to make sure everyone is ok, and talk about it. Building support</a:t>
            </a:r>
            <a:br>
              <a:rPr lang="en-US" sz="1050" dirty="0">
                <a:cs typeface="+mn-lt"/>
              </a:rPr>
            </a:br>
            <a:br>
              <a:rPr lang="en-US" sz="1050" dirty="0">
                <a:cs typeface="+mn-lt"/>
              </a:rPr>
            </a:br>
            <a:endParaRPr lang="en-US" sz="1050" dirty="0">
              <a:cs typeface="+mn-lt"/>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6</a:t>
            </a:fld>
            <a:endParaRPr lang="en-US"/>
          </a:p>
        </p:txBody>
      </p:sp>
    </p:spTree>
    <p:extLst>
      <p:ext uri="{BB962C8B-B14F-4D97-AF65-F5344CB8AC3E}">
        <p14:creationId xmlns:p14="http://schemas.microsoft.com/office/powerpoint/2010/main" val="206879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cs typeface="Calibri"/>
              </a:rPr>
              <a:t> </a:t>
            </a:r>
            <a:endParaRPr lang="en-US">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7</a:t>
            </a:fld>
            <a:endParaRPr lang="en-US"/>
          </a:p>
        </p:txBody>
      </p:sp>
    </p:spTree>
    <p:extLst>
      <p:ext uri="{BB962C8B-B14F-4D97-AF65-F5344CB8AC3E}">
        <p14:creationId xmlns:p14="http://schemas.microsoft.com/office/powerpoint/2010/main" val="387729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Icebreaker examples... </a:t>
            </a:r>
            <a:br>
              <a:rPr lang="en-US" sz="1050" dirty="0">
                <a:cs typeface="+mn-lt"/>
              </a:rPr>
            </a:br>
            <a:br>
              <a:rPr lang="en-US" sz="1050" dirty="0">
                <a:cs typeface="+mn-lt"/>
              </a:rPr>
            </a:br>
            <a:r>
              <a:rPr lang="en-US" sz="1050">
                <a:cs typeface="Calibri"/>
              </a:rPr>
              <a:t>Can be 1 minute, or any length of time. </a:t>
            </a:r>
            <a:br>
              <a:rPr lang="en-US" sz="1050" dirty="0">
                <a:cs typeface="Calibri"/>
              </a:rPr>
            </a:br>
            <a:endParaRPr lang="en-US"/>
          </a:p>
          <a:p>
            <a:r>
              <a:rPr lang="en-US" sz="1050" dirty="0">
                <a:cs typeface="Calibri"/>
              </a:rPr>
              <a:t>Google "icebreakers online higher ed"  for resources/ideas </a:t>
            </a:r>
          </a:p>
          <a:p>
            <a:endParaRPr lang="en-US" sz="1050" dirty="0">
              <a:cs typeface="Calibri"/>
            </a:endParaRPr>
          </a:p>
          <a:p>
            <a:r>
              <a:rPr lang="en-US" sz="1050" dirty="0">
                <a:cs typeface="Calibri"/>
              </a:rPr>
              <a:t>Ask colleagues for icebreaker ideas  </a:t>
            </a:r>
          </a:p>
          <a:p>
            <a:endParaRPr lang="en-US" sz="1050">
              <a:cs typeface="Calibri"/>
            </a:endParaRPr>
          </a:p>
          <a:p>
            <a:endParaRPr lang="en-US" sz="1050">
              <a:cs typeface="Calibri"/>
            </a:endParaRPr>
          </a:p>
        </p:txBody>
      </p:sp>
      <p:sp>
        <p:nvSpPr>
          <p:cNvPr id="4" name="Slide Number Placeholder 3"/>
          <p:cNvSpPr>
            <a:spLocks noGrp="1"/>
          </p:cNvSpPr>
          <p:nvPr>
            <p:ph type="sldNum" sz="quarter" idx="5"/>
          </p:nvPr>
        </p:nvSpPr>
        <p:spPr/>
        <p:txBody>
          <a:bodyPr/>
          <a:lstStyle/>
          <a:p>
            <a:fld id="{6C34419F-D099-354A-AC7F-8FB7ADC44E18}" type="slidenum">
              <a:rPr lang="en-US" smtClean="0"/>
              <a:t>9</a:t>
            </a:fld>
            <a:endParaRPr lang="en-US"/>
          </a:p>
        </p:txBody>
      </p:sp>
    </p:spTree>
    <p:extLst>
      <p:ext uri="{BB962C8B-B14F-4D97-AF65-F5344CB8AC3E}">
        <p14:creationId xmlns:p14="http://schemas.microsoft.com/office/powerpoint/2010/main" val="9921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examples... </a:t>
            </a:r>
          </a:p>
        </p:txBody>
      </p:sp>
      <p:sp>
        <p:nvSpPr>
          <p:cNvPr id="4" name="Slide Number Placeholder 3"/>
          <p:cNvSpPr>
            <a:spLocks noGrp="1"/>
          </p:cNvSpPr>
          <p:nvPr>
            <p:ph type="sldNum" sz="quarter" idx="5"/>
          </p:nvPr>
        </p:nvSpPr>
        <p:spPr/>
        <p:txBody>
          <a:bodyPr/>
          <a:lstStyle/>
          <a:p>
            <a:fld id="{6C34419F-D099-354A-AC7F-8FB7ADC44E18}" type="slidenum">
              <a:rPr lang="en-US" smtClean="0"/>
              <a:t>10</a:t>
            </a:fld>
            <a:endParaRPr lang="en-US"/>
          </a:p>
        </p:txBody>
      </p:sp>
    </p:spTree>
    <p:extLst>
      <p:ext uri="{BB962C8B-B14F-4D97-AF65-F5344CB8AC3E}">
        <p14:creationId xmlns:p14="http://schemas.microsoft.com/office/powerpoint/2010/main" val="175033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589" y="3338404"/>
            <a:ext cx="2284303" cy="93976"/>
          </a:xfrm>
          <a:prstGeom prst="rect">
            <a:avLst/>
          </a:prstGeom>
        </p:spPr>
      </p:pic>
      <p:sp>
        <p:nvSpPr>
          <p:cNvPr id="3" name="Title 2"/>
          <p:cNvSpPr>
            <a:spLocks noGrp="1"/>
          </p:cNvSpPr>
          <p:nvPr>
            <p:ph type="title" hasCustomPrompt="1"/>
          </p:nvPr>
        </p:nvSpPr>
        <p:spPr>
          <a:xfrm>
            <a:off x="671758" y="983187"/>
            <a:ext cx="6972300" cy="2201463"/>
          </a:xfrm>
          <a:prstGeom prst="rect">
            <a:avLst/>
          </a:prstGeom>
        </p:spPr>
        <p:txBody>
          <a:bodyPr anchor="b"/>
          <a:lstStyle>
            <a:lvl1pPr algn="l">
              <a:defRPr sz="4043" b="1" i="0">
                <a:solidFill>
                  <a:schemeClr val="tx2"/>
                </a:solidFill>
                <a:latin typeface="EncodeSansNormal-Black" charset="0"/>
                <a:ea typeface="EncodeSansNormal-Black" charset="0"/>
                <a:cs typeface="EncodeSansNormal-Black" charset="0"/>
              </a:defRPr>
            </a:lvl1pPr>
          </a:lstStyle>
          <a:p>
            <a:pPr lvl="0"/>
            <a:r>
              <a:rPr lang="en-US"/>
              <a:t>TITLE HERE</a:t>
            </a:r>
            <a:br>
              <a:rPr lang="en-US"/>
            </a:br>
            <a:r>
              <a:rPr lang="en-US"/>
              <a:t>ENCODE NORMAL</a:t>
            </a:r>
            <a:br>
              <a:rPr lang="en-US"/>
            </a:br>
            <a:r>
              <a:rPr lang="en-US"/>
              <a:t>BLACK, 50 PT. </a:t>
            </a:r>
          </a:p>
        </p:txBody>
      </p:sp>
      <p:pic>
        <p:nvPicPr>
          <p:cNvPr id="8" name="Graphic 7">
            <a:extLst>
              <a:ext uri="{FF2B5EF4-FFF2-40B4-BE49-F238E27FC236}">
                <a16:creationId xmlns:a16="http://schemas.microsoft.com/office/drawing/2014/main" id="{AA30CE55-7BD2-FA0A-BE75-78A2C09A74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54061" y="4943001"/>
            <a:ext cx="1157999" cy="771999"/>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003779"/>
            <a:ext cx="5825202" cy="1371918"/>
          </a:xfrm>
        </p:spPr>
        <p:txBody>
          <a:bodyPr anchor="b">
            <a:noAutofit/>
          </a:bodyPr>
          <a:lstStyle>
            <a:lvl1pPr algn="r">
              <a:defRPr sz="405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300" y="3375694"/>
            <a:ext cx="5825202" cy="91408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9314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807166"/>
            <a:ext cx="1600200" cy="15522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5110011"/>
            <a:ext cx="2425226" cy="236970"/>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688840"/>
            <a:ext cx="1371600" cy="1026160"/>
          </a:xfrm>
          <a:prstGeom prst="rect">
            <a:avLst/>
          </a:prstGeom>
        </p:spPr>
      </p:pic>
      <p:sp>
        <p:nvSpPr>
          <p:cNvPr id="3" name="Title 2"/>
          <p:cNvSpPr>
            <a:spLocks noGrp="1"/>
          </p:cNvSpPr>
          <p:nvPr>
            <p:ph type="title" hasCustomPrompt="1"/>
          </p:nvPr>
        </p:nvSpPr>
        <p:spPr>
          <a:xfrm>
            <a:off x="460375" y="716659"/>
            <a:ext cx="7023540" cy="2935284"/>
          </a:xfrm>
          <a:prstGeom prst="rect">
            <a:avLst/>
          </a:prstGeom>
        </p:spPr>
        <p:txBody>
          <a:bodyPr anchor="b"/>
          <a:lstStyle>
            <a:lvl1pPr algn="l">
              <a:defRPr sz="5000" b="1" i="0">
                <a:latin typeface="EncodeSansNormal-Black" charset="0"/>
                <a:ea typeface="EncodeSansNormal-Black" charset="0"/>
                <a:cs typeface="EncodeSansNormal-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13222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807166"/>
            <a:ext cx="1600200" cy="15522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688840"/>
            <a:ext cx="1371600" cy="102616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6" y="5195034"/>
            <a:ext cx="2539991" cy="191457"/>
          </a:xfrm>
          <a:prstGeom prst="rect">
            <a:avLst/>
          </a:prstGeom>
        </p:spPr>
      </p:pic>
      <p:sp>
        <p:nvSpPr>
          <p:cNvPr id="2" name="Title 1"/>
          <p:cNvSpPr>
            <a:spLocks noGrp="1"/>
          </p:cNvSpPr>
          <p:nvPr>
            <p:ph type="title" hasCustomPrompt="1"/>
          </p:nvPr>
        </p:nvSpPr>
        <p:spPr>
          <a:xfrm>
            <a:off x="460376" y="716659"/>
            <a:ext cx="7023540" cy="2935284"/>
          </a:xfrm>
          <a:prstGeom prst="rect">
            <a:avLst/>
          </a:prstGeom>
        </p:spPr>
        <p:txBody>
          <a:bodyPr anchor="b"/>
          <a:lstStyle>
            <a:lvl1pPr algn="l">
              <a:defRPr sz="5000" b="1" i="0">
                <a:latin typeface="EncodeSansNormal-Black" charset="0"/>
                <a:ea typeface="EncodeSansNormal-Black" charset="0"/>
                <a:cs typeface="EncodeSansNormal-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77146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2" y="1516004"/>
            <a:ext cx="1103781" cy="107068"/>
          </a:xfrm>
          <a:prstGeom prst="rect">
            <a:avLst/>
          </a:prstGeom>
        </p:spPr>
      </p:pic>
      <p:pic>
        <p:nvPicPr>
          <p:cNvPr id="12" name="Picture 11"/>
          <p:cNvPicPr>
            <a:picLocks noChangeAspect="1"/>
          </p:cNvPicPr>
          <p:nvPr userDrawn="1"/>
        </p:nvPicPr>
        <p:blipFill>
          <a:blip r:embed="rId3"/>
          <a:stretch>
            <a:fillRect/>
          </a:stretch>
        </p:blipFill>
        <p:spPr>
          <a:xfrm>
            <a:off x="549032" y="1515009"/>
            <a:ext cx="1103781" cy="107069"/>
          </a:xfrm>
          <a:prstGeom prst="rect">
            <a:avLst/>
          </a:prstGeom>
        </p:spPr>
      </p:pic>
      <p:sp>
        <p:nvSpPr>
          <p:cNvPr id="24" name="Text Placeholder 9"/>
          <p:cNvSpPr>
            <a:spLocks noGrp="1"/>
          </p:cNvSpPr>
          <p:nvPr>
            <p:ph type="body" sz="quarter" idx="11" hasCustomPrompt="1"/>
          </p:nvPr>
        </p:nvSpPr>
        <p:spPr>
          <a:xfrm>
            <a:off x="447923" y="2578044"/>
            <a:ext cx="8197114" cy="2501957"/>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460375" y="1922964"/>
            <a:ext cx="8184662" cy="456857"/>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SansNormal-Black"/>
                <a:cs typeface="EncodeSansNormal-Black"/>
              </a:defRPr>
            </a:lvl2pPr>
            <a:lvl3pPr marL="914400" indent="0">
              <a:buNone/>
              <a:defRPr b="0" i="0">
                <a:solidFill>
                  <a:srgbClr val="E8D3A2"/>
                </a:solidFill>
                <a:latin typeface="EncodeSansNormal-Black"/>
                <a:cs typeface="EncodeSansNormal-Black"/>
              </a:defRPr>
            </a:lvl3pPr>
            <a:lvl4pPr marL="1371600" indent="0">
              <a:buNone/>
              <a:defRPr b="0" i="0">
                <a:solidFill>
                  <a:srgbClr val="E8D3A2"/>
                </a:solidFill>
                <a:latin typeface="EncodeSansNormal-Black"/>
                <a:cs typeface="EncodeSansNormal-Black"/>
              </a:defRPr>
            </a:lvl4pPr>
            <a:lvl5pPr marL="1828800" indent="0">
              <a:buNone/>
              <a:defRPr b="0" i="0">
                <a:solidFill>
                  <a:srgbClr val="E8D3A2"/>
                </a:solidFill>
                <a:latin typeface="EncodeSansNormal-Black"/>
                <a:cs typeface="EncodeSansNormal-Black"/>
              </a:defRPr>
            </a:lvl5pPr>
          </a:lstStyle>
          <a:p>
            <a:pPr lvl="0"/>
            <a:r>
              <a:rPr lang="en-US"/>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2" y="5195034"/>
            <a:ext cx="2539991" cy="191457"/>
          </a:xfrm>
          <a:prstGeom prst="rect">
            <a:avLst/>
          </a:prstGeom>
        </p:spPr>
      </p:pic>
      <p:sp>
        <p:nvSpPr>
          <p:cNvPr id="2" name="Title 1"/>
          <p:cNvSpPr>
            <a:spLocks noGrp="1"/>
          </p:cNvSpPr>
          <p:nvPr>
            <p:ph type="title" hasCustomPrompt="1"/>
          </p:nvPr>
        </p:nvSpPr>
        <p:spPr>
          <a:xfrm>
            <a:off x="447923" y="410317"/>
            <a:ext cx="8197109" cy="1104194"/>
          </a:xfrm>
          <a:prstGeom prst="rect">
            <a:avLst/>
          </a:prstGeom>
        </p:spPr>
        <p:txBody>
          <a:bodyPr anchor="b"/>
          <a:lstStyle>
            <a:lvl1pPr algn="l">
              <a:defRPr sz="3000" b="1" i="0">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419563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2" y="1515009"/>
            <a:ext cx="1103781" cy="107069"/>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688840"/>
            <a:ext cx="1371600" cy="1026160"/>
          </a:xfrm>
          <a:prstGeom prst="rect">
            <a:avLst/>
          </a:prstGeom>
        </p:spPr>
      </p:pic>
      <p:sp>
        <p:nvSpPr>
          <p:cNvPr id="8" name="Text Placeholder 9"/>
          <p:cNvSpPr>
            <a:spLocks noGrp="1"/>
          </p:cNvSpPr>
          <p:nvPr>
            <p:ph type="body" sz="quarter" idx="11" hasCustomPrompt="1"/>
          </p:nvPr>
        </p:nvSpPr>
        <p:spPr>
          <a:xfrm>
            <a:off x="447923" y="1922964"/>
            <a:ext cx="8197114" cy="2628779"/>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460375" y="411803"/>
            <a:ext cx="8184662" cy="1104194"/>
          </a:xfrm>
          <a:prstGeom prst="rect">
            <a:avLst/>
          </a:prstGeom>
        </p:spPr>
        <p:txBody>
          <a:bodyPr anchor="b"/>
          <a:lstStyle>
            <a:lvl1pPr algn="l">
              <a:defRPr sz="3000" b="1" i="0">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410918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2" y="1515009"/>
            <a:ext cx="1103781" cy="107069"/>
          </a:xfrm>
          <a:prstGeom prst="rect">
            <a:avLst/>
          </a:prstGeom>
        </p:spPr>
      </p:pic>
      <p:sp>
        <p:nvSpPr>
          <p:cNvPr id="10" name="Chart Placeholder 11"/>
          <p:cNvSpPr>
            <a:spLocks noGrp="1"/>
          </p:cNvSpPr>
          <p:nvPr>
            <p:ph type="chart" sz="quarter" idx="12" hasCustomPrompt="1"/>
          </p:nvPr>
        </p:nvSpPr>
        <p:spPr>
          <a:xfrm>
            <a:off x="447923" y="1916642"/>
            <a:ext cx="8184662" cy="3290181"/>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2" y="5195034"/>
            <a:ext cx="2539991" cy="191457"/>
          </a:xfrm>
          <a:prstGeom prst="rect">
            <a:avLst/>
          </a:prstGeom>
        </p:spPr>
      </p:pic>
      <p:sp>
        <p:nvSpPr>
          <p:cNvPr id="2" name="Title 1"/>
          <p:cNvSpPr>
            <a:spLocks noGrp="1"/>
          </p:cNvSpPr>
          <p:nvPr>
            <p:ph type="title" hasCustomPrompt="1"/>
          </p:nvPr>
        </p:nvSpPr>
        <p:spPr>
          <a:xfrm>
            <a:off x="460375" y="410815"/>
            <a:ext cx="8172210" cy="1104194"/>
          </a:xfrm>
          <a:prstGeom prst="rect">
            <a:avLst/>
          </a:prstGeom>
        </p:spPr>
        <p:txBody>
          <a:bodyPr anchor="b"/>
          <a:lstStyle>
            <a:lvl1pPr algn="l">
              <a:defRPr sz="3000" b="1" i="0">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15041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7" y="1933533"/>
            <a:ext cx="8197113" cy="3175071"/>
          </a:xfrm>
          <a:prstGeom prst="rect">
            <a:avLst/>
          </a:prstGeom>
        </p:spPr>
        <p:txBody>
          <a:bodyPr/>
          <a:lstStyle>
            <a:lvl1pPr marL="277337" indent="-277337">
              <a:buFont typeface="Lucida Grande"/>
              <a:buChar char="&gt;"/>
              <a:defRPr sz="1941" b="1" i="0" baseline="0">
                <a:solidFill>
                  <a:srgbClr val="FFFFFF"/>
                </a:solidFill>
                <a:latin typeface="Open Sans"/>
                <a:cs typeface="Open Sans"/>
              </a:defRPr>
            </a:lvl1pPr>
            <a:lvl2pPr>
              <a:defRPr sz="1618" b="1" i="0" baseline="0">
                <a:solidFill>
                  <a:srgbClr val="FFFFFF"/>
                </a:solidFill>
                <a:latin typeface="Open Sans"/>
                <a:cs typeface="Open Sans"/>
              </a:defRPr>
            </a:lvl2pPr>
            <a:lvl3pPr marL="924455" indent="-184891">
              <a:buSzPct val="100000"/>
              <a:buFont typeface="Lucida Grande"/>
              <a:buChar char="&gt;"/>
              <a:defRPr sz="1456" b="1" i="0" baseline="0">
                <a:solidFill>
                  <a:srgbClr val="FFFFFF"/>
                </a:solidFill>
                <a:latin typeface="Open Sans"/>
                <a:cs typeface="Open Sans"/>
              </a:defRPr>
            </a:lvl3pPr>
            <a:lvl4pPr>
              <a:defRPr sz="1293" b="1" i="0" baseline="0">
                <a:solidFill>
                  <a:srgbClr val="FFFFFF"/>
                </a:solidFill>
                <a:latin typeface="Open Sans"/>
                <a:cs typeface="Open Sans"/>
              </a:defRPr>
            </a:lvl4pPr>
            <a:lvl5pPr marL="1664020" indent="-184891">
              <a:buFont typeface="Lucida Grande"/>
              <a:buChar char="&gt;"/>
              <a:defRPr sz="1132"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5" name="Text Placeholder 5"/>
          <p:cNvSpPr>
            <a:spLocks noGrp="1"/>
          </p:cNvSpPr>
          <p:nvPr>
            <p:ph type="body" sz="quarter" idx="12" hasCustomPrompt="1"/>
          </p:nvPr>
        </p:nvSpPr>
        <p:spPr>
          <a:xfrm>
            <a:off x="671757" y="1442223"/>
            <a:ext cx="8184662" cy="342642"/>
          </a:xfrm>
          <a:prstGeom prst="rect">
            <a:avLst/>
          </a:prstGeom>
        </p:spPr>
        <p:txBody>
          <a:bodyPr>
            <a:noAutofit/>
          </a:bodyPr>
          <a:lstStyle>
            <a:lvl1pPr marL="0" indent="0">
              <a:lnSpc>
                <a:spcPct val="90000"/>
              </a:lnSpc>
              <a:buNone/>
              <a:defRPr sz="1941" b="0" i="0" baseline="0">
                <a:solidFill>
                  <a:srgbClr val="FFFFFF"/>
                </a:solidFill>
                <a:latin typeface="Uni Sans Regular"/>
                <a:cs typeface="Uni Sans Regular"/>
              </a:defRPr>
            </a:lvl1pPr>
            <a:lvl2pPr marL="369783" indent="0">
              <a:buNone/>
              <a:defRPr b="0" i="0">
                <a:solidFill>
                  <a:srgbClr val="E8D3A2"/>
                </a:solidFill>
                <a:latin typeface="EncodeSansNormal-Black"/>
                <a:cs typeface="EncodeSansNormal-Black"/>
              </a:defRPr>
            </a:lvl2pPr>
            <a:lvl3pPr marL="739564" indent="0">
              <a:buNone/>
              <a:defRPr b="0" i="0">
                <a:solidFill>
                  <a:srgbClr val="E8D3A2"/>
                </a:solidFill>
                <a:latin typeface="EncodeSansNormal-Black"/>
                <a:cs typeface="EncodeSansNormal-Black"/>
              </a:defRPr>
            </a:lvl3pPr>
            <a:lvl4pPr marL="1109347" indent="0">
              <a:buNone/>
              <a:defRPr b="0" i="0">
                <a:solidFill>
                  <a:srgbClr val="E8D3A2"/>
                </a:solidFill>
                <a:latin typeface="EncodeSansNormal-Black"/>
                <a:cs typeface="EncodeSansNormal-Black"/>
              </a:defRPr>
            </a:lvl4pPr>
            <a:lvl5pPr marL="1479129" indent="0">
              <a:buNone/>
              <a:defRPr b="0" i="0">
                <a:solidFill>
                  <a:srgbClr val="E8D3A2"/>
                </a:solidFill>
                <a:latin typeface="EncodeSansNormal-Black"/>
                <a:cs typeface="EncodeSansNormal-Black"/>
              </a:defRPr>
            </a:lvl5pPr>
          </a:lstStyle>
          <a:p>
            <a:pPr lvl="0"/>
            <a:r>
              <a:rPr lang="en-US"/>
              <a:t>SUB-HEADER HERE (UNI SANS REGULAR	, 24 PT.)</a:t>
            </a:r>
          </a:p>
        </p:txBody>
      </p:sp>
      <p:pic>
        <p:nvPicPr>
          <p:cNvPr id="7" name="Picture 6"/>
          <p:cNvPicPr>
            <a:picLocks noChangeAspect="1"/>
          </p:cNvPicPr>
          <p:nvPr userDrawn="1"/>
        </p:nvPicPr>
        <p:blipFill>
          <a:blip r:embed="rId2"/>
          <a:stretch>
            <a:fillRect/>
          </a:stretch>
        </p:blipFill>
        <p:spPr>
          <a:xfrm>
            <a:off x="6248401" y="5295196"/>
            <a:ext cx="2540000" cy="22225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7" y="1198171"/>
            <a:ext cx="1358183" cy="55876"/>
          </a:xfrm>
          <a:prstGeom prst="rect">
            <a:avLst/>
          </a:prstGeom>
        </p:spPr>
      </p:pic>
      <p:sp>
        <p:nvSpPr>
          <p:cNvPr id="2" name="Title 1"/>
          <p:cNvSpPr>
            <a:spLocks noGrp="1"/>
          </p:cNvSpPr>
          <p:nvPr>
            <p:ph type="title" hasCustomPrompt="1"/>
          </p:nvPr>
        </p:nvSpPr>
        <p:spPr>
          <a:xfrm>
            <a:off x="671757" y="304225"/>
            <a:ext cx="8184662" cy="832033"/>
          </a:xfrm>
          <a:prstGeom prst="rect">
            <a:avLst/>
          </a:prstGeom>
        </p:spPr>
        <p:txBody>
          <a:bodyPr anchor="b"/>
          <a:lstStyle>
            <a:lvl1pPr algn="l">
              <a:defRPr sz="2427" b="1" i="0">
                <a:solidFill>
                  <a:schemeClr val="tx2"/>
                </a:solidFill>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447273"/>
            <a:ext cx="8076957" cy="3346248"/>
          </a:xfrm>
          <a:prstGeom prst="rect">
            <a:avLst/>
          </a:prstGeom>
        </p:spPr>
        <p:txBody>
          <a:bodyPr/>
          <a:lstStyle>
            <a:lvl1pPr marL="277337" indent="-277337">
              <a:buFont typeface="Lucida Grande"/>
              <a:buChar char="&gt;"/>
              <a:defRPr sz="1941" b="1" i="0" baseline="0">
                <a:solidFill>
                  <a:srgbClr val="FFFFFF"/>
                </a:solidFill>
                <a:latin typeface="Open Sans"/>
                <a:cs typeface="Open Sans"/>
              </a:defRPr>
            </a:lvl1pPr>
            <a:lvl2pPr>
              <a:defRPr sz="1618" b="1" i="0" baseline="0">
                <a:solidFill>
                  <a:srgbClr val="FFFFFF"/>
                </a:solidFill>
                <a:latin typeface="Open Sans"/>
                <a:cs typeface="Open Sans"/>
              </a:defRPr>
            </a:lvl2pPr>
            <a:lvl3pPr marL="924455" indent="-184891">
              <a:buSzPct val="100000"/>
              <a:buFont typeface="Lucida Grande"/>
              <a:buChar char="&gt;"/>
              <a:defRPr sz="1456" b="1" i="0" baseline="0">
                <a:solidFill>
                  <a:srgbClr val="FFFFFF"/>
                </a:solidFill>
                <a:latin typeface="Open Sans"/>
                <a:cs typeface="Open Sans"/>
              </a:defRPr>
            </a:lvl3pPr>
            <a:lvl4pPr>
              <a:defRPr sz="1293" b="1" i="0" baseline="0">
                <a:solidFill>
                  <a:srgbClr val="FFFFFF"/>
                </a:solidFill>
                <a:latin typeface="Open Sans"/>
                <a:cs typeface="Open Sans"/>
              </a:defRPr>
            </a:lvl4pPr>
            <a:lvl5pPr marL="1664020" indent="-184891">
              <a:buFont typeface="Lucida Grande"/>
              <a:buChar char="&gt;"/>
              <a:defRPr sz="1132"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7" y="1198171"/>
            <a:ext cx="1358183" cy="55876"/>
          </a:xfrm>
          <a:prstGeom prst="rect">
            <a:avLst/>
          </a:prstGeom>
        </p:spPr>
      </p:pic>
      <p:sp>
        <p:nvSpPr>
          <p:cNvPr id="2" name="Title 1"/>
          <p:cNvSpPr>
            <a:spLocks noGrp="1"/>
          </p:cNvSpPr>
          <p:nvPr>
            <p:ph type="title" hasCustomPrompt="1"/>
          </p:nvPr>
        </p:nvSpPr>
        <p:spPr>
          <a:xfrm>
            <a:off x="671756" y="309594"/>
            <a:ext cx="8064506" cy="826664"/>
          </a:xfrm>
          <a:prstGeom prst="rect">
            <a:avLst/>
          </a:prstGeom>
        </p:spPr>
        <p:txBody>
          <a:bodyPr anchor="b"/>
          <a:lstStyle>
            <a:lvl1pPr algn="l">
              <a:defRPr sz="2427" b="1" i="0">
                <a:solidFill>
                  <a:schemeClr val="tx2"/>
                </a:solidFill>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pic>
        <p:nvPicPr>
          <p:cNvPr id="3" name="Graphic 2">
            <a:extLst>
              <a:ext uri="{FF2B5EF4-FFF2-40B4-BE49-F238E27FC236}">
                <a16:creationId xmlns:a16="http://schemas.microsoft.com/office/drawing/2014/main" id="{81E1F6ED-7773-1078-F906-3A7CDA2F6E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54061" y="4943001"/>
            <a:ext cx="1157999" cy="771999"/>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447272"/>
            <a:ext cx="8021638" cy="3693583"/>
          </a:xfrm>
          <a:prstGeom prst="rect">
            <a:avLst/>
          </a:prstGeom>
        </p:spPr>
        <p:txBody>
          <a:bodyPr>
            <a:normAutofit/>
          </a:bodyPr>
          <a:lstStyle>
            <a:lvl1pPr marL="0" indent="0">
              <a:buNone/>
              <a:defRPr sz="1941"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7" y="1198171"/>
            <a:ext cx="1358183" cy="55876"/>
          </a:xfrm>
          <a:prstGeom prst="rect">
            <a:avLst/>
          </a:prstGeom>
        </p:spPr>
      </p:pic>
      <p:sp>
        <p:nvSpPr>
          <p:cNvPr id="2" name="Title 1"/>
          <p:cNvSpPr>
            <a:spLocks noGrp="1"/>
          </p:cNvSpPr>
          <p:nvPr>
            <p:ph type="title" hasCustomPrompt="1"/>
          </p:nvPr>
        </p:nvSpPr>
        <p:spPr>
          <a:xfrm>
            <a:off x="671758" y="309594"/>
            <a:ext cx="8116643" cy="826664"/>
          </a:xfrm>
          <a:prstGeom prst="rect">
            <a:avLst/>
          </a:prstGeom>
        </p:spPr>
        <p:txBody>
          <a:bodyPr anchor="b"/>
          <a:lstStyle>
            <a:lvl1pPr algn="l">
              <a:defRPr sz="2427" b="1" i="0">
                <a:solidFill>
                  <a:schemeClr val="tx2"/>
                </a:solidFill>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71758" y="972604"/>
            <a:ext cx="6972300" cy="2201463"/>
          </a:xfrm>
          <a:prstGeom prst="rect">
            <a:avLst/>
          </a:prstGeom>
        </p:spPr>
        <p:txBody>
          <a:bodyPr anchor="b"/>
          <a:lstStyle>
            <a:lvl1pPr algn="l">
              <a:defRPr sz="4043" b="1" i="0">
                <a:solidFill>
                  <a:srgbClr val="4B2E83"/>
                </a:solidFill>
                <a:latin typeface="EncodeSansNormal-Black" charset="0"/>
                <a:ea typeface="EncodeSansNormal-Black" charset="0"/>
                <a:cs typeface="EncodeSansNormal-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7" y="1933533"/>
            <a:ext cx="8197113" cy="3175071"/>
          </a:xfrm>
          <a:prstGeom prst="rect">
            <a:avLst/>
          </a:prstGeom>
        </p:spPr>
        <p:txBody>
          <a:bodyPr/>
          <a:lstStyle>
            <a:lvl1pPr marL="277337" indent="-277337">
              <a:buFont typeface="Lucida Grande"/>
              <a:buChar char="&gt;"/>
              <a:defRPr sz="1941" b="1" i="0" baseline="0">
                <a:solidFill>
                  <a:srgbClr val="4B2E83"/>
                </a:solidFill>
                <a:latin typeface="Open Sans"/>
                <a:cs typeface="Open Sans"/>
              </a:defRPr>
            </a:lvl1pPr>
            <a:lvl2pPr>
              <a:defRPr sz="1618" b="1" i="0" baseline="0">
                <a:solidFill>
                  <a:srgbClr val="4B2E83"/>
                </a:solidFill>
                <a:latin typeface="Open Sans"/>
                <a:cs typeface="Open Sans"/>
              </a:defRPr>
            </a:lvl2pPr>
            <a:lvl3pPr marL="924455" indent="-184891">
              <a:buSzPct val="100000"/>
              <a:buFont typeface="Lucida Grande"/>
              <a:buChar char="&gt;"/>
              <a:defRPr sz="1456" b="1" i="0" baseline="0">
                <a:solidFill>
                  <a:srgbClr val="4B2E83"/>
                </a:solidFill>
                <a:latin typeface="Open Sans"/>
                <a:cs typeface="Open Sans"/>
              </a:defRPr>
            </a:lvl3pPr>
            <a:lvl4pPr>
              <a:defRPr sz="1293" b="1" i="0" baseline="0">
                <a:solidFill>
                  <a:srgbClr val="4B2E83"/>
                </a:solidFill>
                <a:latin typeface="Open Sans"/>
                <a:cs typeface="Open Sans"/>
              </a:defRPr>
            </a:lvl4pPr>
            <a:lvl5pPr marL="1664020" indent="-184891">
              <a:buFont typeface="Lucida Grande"/>
              <a:buChar char="&gt;"/>
              <a:defRPr sz="1132"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6" name="Text Placeholder 5"/>
          <p:cNvSpPr>
            <a:spLocks noGrp="1"/>
          </p:cNvSpPr>
          <p:nvPr>
            <p:ph type="body" sz="quarter" idx="12" hasCustomPrompt="1"/>
          </p:nvPr>
        </p:nvSpPr>
        <p:spPr>
          <a:xfrm>
            <a:off x="671757" y="1442223"/>
            <a:ext cx="8184662" cy="342642"/>
          </a:xfrm>
          <a:prstGeom prst="rect">
            <a:avLst/>
          </a:prstGeom>
        </p:spPr>
        <p:txBody>
          <a:bodyPr>
            <a:noAutofit/>
          </a:bodyPr>
          <a:lstStyle>
            <a:lvl1pPr marL="0" indent="0">
              <a:lnSpc>
                <a:spcPct val="90000"/>
              </a:lnSpc>
              <a:buNone/>
              <a:defRPr sz="1941" b="0" i="0" baseline="0">
                <a:solidFill>
                  <a:srgbClr val="4B2E83"/>
                </a:solidFill>
                <a:latin typeface="Uni Sans Regular"/>
                <a:cs typeface="Uni Sans Regular"/>
              </a:defRPr>
            </a:lvl1pPr>
            <a:lvl2pPr marL="369783" indent="0">
              <a:buNone/>
              <a:defRPr b="0" i="0">
                <a:solidFill>
                  <a:srgbClr val="E8D3A2"/>
                </a:solidFill>
                <a:latin typeface="EncodeSansNormal-Black"/>
                <a:cs typeface="EncodeSansNormal-Black"/>
              </a:defRPr>
            </a:lvl2pPr>
            <a:lvl3pPr marL="739564" indent="0">
              <a:buNone/>
              <a:defRPr b="0" i="0">
                <a:solidFill>
                  <a:srgbClr val="E8D3A2"/>
                </a:solidFill>
                <a:latin typeface="EncodeSansNormal-Black"/>
                <a:cs typeface="EncodeSansNormal-Black"/>
              </a:defRPr>
            </a:lvl3pPr>
            <a:lvl4pPr marL="1109347" indent="0">
              <a:buNone/>
              <a:defRPr b="0" i="0">
                <a:solidFill>
                  <a:srgbClr val="E8D3A2"/>
                </a:solidFill>
                <a:latin typeface="EncodeSansNormal-Black"/>
                <a:cs typeface="EncodeSansNormal-Black"/>
              </a:defRPr>
            </a:lvl4pPr>
            <a:lvl5pPr marL="1479129" indent="0">
              <a:buNone/>
              <a:defRPr b="0" i="0">
                <a:solidFill>
                  <a:srgbClr val="E8D3A2"/>
                </a:solidFill>
                <a:latin typeface="EncodeSansNormal-Black"/>
                <a:cs typeface="EncodeSansNormal-Black"/>
              </a:defRPr>
            </a:lvl5pPr>
          </a:lstStyle>
          <a:p>
            <a:pPr lvl="0"/>
            <a:r>
              <a:rPr lang="en-US"/>
              <a:t>SUB-HEADER HERE (UNI SANS LIGHT, 24 PT.)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7" y="1198171"/>
            <a:ext cx="1358183" cy="55876"/>
          </a:xfrm>
          <a:prstGeom prst="rect">
            <a:avLst/>
          </a:prstGeom>
        </p:spPr>
      </p:pic>
      <p:sp>
        <p:nvSpPr>
          <p:cNvPr id="2" name="Title 1"/>
          <p:cNvSpPr>
            <a:spLocks noGrp="1"/>
          </p:cNvSpPr>
          <p:nvPr>
            <p:ph type="title" hasCustomPrompt="1"/>
          </p:nvPr>
        </p:nvSpPr>
        <p:spPr>
          <a:xfrm>
            <a:off x="671758" y="309594"/>
            <a:ext cx="8184663" cy="826664"/>
          </a:xfrm>
          <a:prstGeom prst="rect">
            <a:avLst/>
          </a:prstGeom>
        </p:spPr>
        <p:txBody>
          <a:bodyPr anchor="b"/>
          <a:lstStyle>
            <a:lvl1pPr algn="l">
              <a:defRPr sz="2427" b="1" i="0">
                <a:solidFill>
                  <a:srgbClr val="4B2E83"/>
                </a:solidFill>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pic>
        <p:nvPicPr>
          <p:cNvPr id="3" name="Picture 2" descr="Shape&#10;&#10;Description automatically generated">
            <a:extLst>
              <a:ext uri="{FF2B5EF4-FFF2-40B4-BE49-F238E27FC236}">
                <a16:creationId xmlns:a16="http://schemas.microsoft.com/office/drawing/2014/main" id="{BDA47ECD-9327-4003-9167-F328ABD58535}"/>
              </a:ext>
            </a:extLst>
          </p:cNvPr>
          <p:cNvPicPr>
            <a:picLocks noChangeAspect="1"/>
          </p:cNvPicPr>
          <p:nvPr userDrawn="1"/>
        </p:nvPicPr>
        <p:blipFill>
          <a:blip r:embed="rId3"/>
          <a:stretch>
            <a:fillRect/>
          </a:stretch>
        </p:blipFill>
        <p:spPr>
          <a:xfrm>
            <a:off x="7035993" y="5237454"/>
            <a:ext cx="1814841" cy="289272"/>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6" y="1447273"/>
            <a:ext cx="8196210" cy="3346248"/>
          </a:xfrm>
          <a:prstGeom prst="rect">
            <a:avLst/>
          </a:prstGeom>
        </p:spPr>
        <p:txBody>
          <a:bodyPr/>
          <a:lstStyle>
            <a:lvl1pPr marL="277337" indent="-277337">
              <a:buFont typeface="Lucida Grande"/>
              <a:buChar char="&gt;"/>
              <a:defRPr sz="1941" b="1" i="0" baseline="0">
                <a:solidFill>
                  <a:srgbClr val="4B2E83"/>
                </a:solidFill>
                <a:latin typeface="Open Sans"/>
                <a:cs typeface="Open Sans"/>
              </a:defRPr>
            </a:lvl1pPr>
            <a:lvl2pPr>
              <a:defRPr sz="1618" b="1" i="0" baseline="0">
                <a:solidFill>
                  <a:srgbClr val="4B2E83"/>
                </a:solidFill>
                <a:latin typeface="Open Sans"/>
                <a:cs typeface="Open Sans"/>
              </a:defRPr>
            </a:lvl2pPr>
            <a:lvl3pPr marL="924455" indent="-184891">
              <a:buSzPct val="100000"/>
              <a:buFont typeface="Lucida Grande"/>
              <a:buChar char="&gt;"/>
              <a:defRPr sz="1456" b="1" i="0" baseline="0">
                <a:solidFill>
                  <a:srgbClr val="4B2E83"/>
                </a:solidFill>
                <a:latin typeface="Open Sans"/>
                <a:cs typeface="Open Sans"/>
              </a:defRPr>
            </a:lvl3pPr>
            <a:lvl4pPr>
              <a:defRPr sz="1293" b="1" i="0" baseline="0">
                <a:solidFill>
                  <a:srgbClr val="4B2E83"/>
                </a:solidFill>
                <a:latin typeface="Open Sans"/>
                <a:cs typeface="Open Sans"/>
              </a:defRPr>
            </a:lvl4pPr>
            <a:lvl5pPr marL="1664020" indent="-184891">
              <a:buFont typeface="Lucida Grande"/>
              <a:buChar char="&gt;"/>
              <a:defRPr sz="1132"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7" y="1198171"/>
            <a:ext cx="1358183" cy="55876"/>
          </a:xfrm>
          <a:prstGeom prst="rect">
            <a:avLst/>
          </a:prstGeom>
        </p:spPr>
      </p:pic>
      <p:sp>
        <p:nvSpPr>
          <p:cNvPr id="2" name="Title 1"/>
          <p:cNvSpPr>
            <a:spLocks noGrp="1"/>
          </p:cNvSpPr>
          <p:nvPr>
            <p:ph type="title" hasCustomPrompt="1"/>
          </p:nvPr>
        </p:nvSpPr>
        <p:spPr>
          <a:xfrm>
            <a:off x="671758" y="309594"/>
            <a:ext cx="8183759" cy="826664"/>
          </a:xfrm>
          <a:prstGeom prst="rect">
            <a:avLst/>
          </a:prstGeom>
        </p:spPr>
        <p:txBody>
          <a:bodyPr anchor="b"/>
          <a:lstStyle>
            <a:lvl1pPr algn="l">
              <a:defRPr sz="2427" b="1" i="0">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pic>
        <p:nvPicPr>
          <p:cNvPr id="3" name="Picture 2" descr="Shape&#10;&#10;Description automatically generated">
            <a:extLst>
              <a:ext uri="{FF2B5EF4-FFF2-40B4-BE49-F238E27FC236}">
                <a16:creationId xmlns:a16="http://schemas.microsoft.com/office/drawing/2014/main" id="{99FFD16C-6311-41F2-9C63-3F0CAAB73FFF}"/>
              </a:ext>
            </a:extLst>
          </p:cNvPr>
          <p:cNvPicPr>
            <a:picLocks noChangeAspect="1"/>
          </p:cNvPicPr>
          <p:nvPr userDrawn="1"/>
        </p:nvPicPr>
        <p:blipFill>
          <a:blip r:embed="rId3"/>
          <a:stretch>
            <a:fillRect/>
          </a:stretch>
        </p:blipFill>
        <p:spPr>
          <a:xfrm>
            <a:off x="7035993" y="5237454"/>
            <a:ext cx="1814841" cy="289272"/>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447272"/>
            <a:ext cx="8021638" cy="3693583"/>
          </a:xfrm>
          <a:prstGeom prst="rect">
            <a:avLst/>
          </a:prstGeom>
        </p:spPr>
        <p:txBody>
          <a:bodyPr>
            <a:normAutofit/>
          </a:bodyPr>
          <a:lstStyle>
            <a:lvl1pPr marL="0" indent="0">
              <a:buNone/>
              <a:defRPr sz="1941"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7" y="1198171"/>
            <a:ext cx="1358183" cy="55876"/>
          </a:xfrm>
          <a:prstGeom prst="rect">
            <a:avLst/>
          </a:prstGeom>
        </p:spPr>
      </p:pic>
      <p:sp>
        <p:nvSpPr>
          <p:cNvPr id="2" name="Title 1"/>
          <p:cNvSpPr>
            <a:spLocks noGrp="1"/>
          </p:cNvSpPr>
          <p:nvPr>
            <p:ph type="title" hasCustomPrompt="1"/>
          </p:nvPr>
        </p:nvSpPr>
        <p:spPr>
          <a:xfrm>
            <a:off x="671758" y="309594"/>
            <a:ext cx="8116643" cy="826664"/>
          </a:xfrm>
          <a:prstGeom prst="rect">
            <a:avLst/>
          </a:prstGeom>
        </p:spPr>
        <p:txBody>
          <a:bodyPr anchor="b"/>
          <a:lstStyle>
            <a:lvl1pPr algn="l">
              <a:defRPr sz="2427" b="1" i="0">
                <a:latin typeface="EncodeSansNormal-Black" charset="0"/>
                <a:ea typeface="EncodeSansNormal-Black" charset="0"/>
                <a:cs typeface="EncodeSansNormal-Black" charset="0"/>
              </a:defRPr>
            </a:lvl1pPr>
          </a:lstStyle>
          <a:p>
            <a:pPr lvl="0"/>
            <a:r>
              <a:rPr lang="en-US"/>
              <a:t>HEADER HERE </a:t>
            </a:r>
            <a:br>
              <a:rPr lang="en-US"/>
            </a:br>
            <a:r>
              <a:rPr lang="en-US"/>
              <a:t>(ENCODE NORMAL BLACK, 30 PT.)</a:t>
            </a:r>
          </a:p>
        </p:txBody>
      </p:sp>
      <p:pic>
        <p:nvPicPr>
          <p:cNvPr id="3" name="Picture 2" descr="Shape&#10;&#10;Description automatically generated">
            <a:extLst>
              <a:ext uri="{FF2B5EF4-FFF2-40B4-BE49-F238E27FC236}">
                <a16:creationId xmlns:a16="http://schemas.microsoft.com/office/drawing/2014/main" id="{390467E0-4B2D-493D-8357-F2AEA56BDC1B}"/>
              </a:ext>
            </a:extLst>
          </p:cNvPr>
          <p:cNvPicPr>
            <a:picLocks noChangeAspect="1"/>
          </p:cNvPicPr>
          <p:nvPr userDrawn="1"/>
        </p:nvPicPr>
        <p:blipFill>
          <a:blip r:embed="rId3"/>
          <a:stretch>
            <a:fillRect/>
          </a:stretch>
        </p:blipFill>
        <p:spPr>
          <a:xfrm>
            <a:off x="7035993" y="5237454"/>
            <a:ext cx="1814841" cy="289272"/>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5B92-FFC2-78EA-307B-C266E0C6D187}"/>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6972EE-687A-556E-A7C6-0F12B24F3575}"/>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E3881-6D3F-5D23-4AF3-642B380C9917}"/>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44769-EA21-C161-301C-08DDDCB45D91}"/>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F963ED-5180-268D-3EE0-502F3832636D}"/>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A783DA-7B2F-6AD1-F3FA-D78E2E463E83}"/>
              </a:ext>
            </a:extLst>
          </p:cNvPr>
          <p:cNvSpPr>
            <a:spLocks noGrp="1"/>
          </p:cNvSpPr>
          <p:nvPr>
            <p:ph type="dt" sz="half" idx="10"/>
          </p:nvPr>
        </p:nvSpPr>
        <p:spPr/>
        <p:txBody>
          <a:bodyPr/>
          <a:lstStyle/>
          <a:p>
            <a:fld id="{EA39F96D-4332-4800-BDC8-982CAE32DF7A}" type="datetimeFigureOut">
              <a:rPr lang="en-US" smtClean="0"/>
              <a:t>4/18/24</a:t>
            </a:fld>
            <a:endParaRPr lang="en-US"/>
          </a:p>
        </p:txBody>
      </p:sp>
      <p:sp>
        <p:nvSpPr>
          <p:cNvPr id="8" name="Footer Placeholder 7">
            <a:extLst>
              <a:ext uri="{FF2B5EF4-FFF2-40B4-BE49-F238E27FC236}">
                <a16:creationId xmlns:a16="http://schemas.microsoft.com/office/drawing/2014/main" id="{4FB0DA2B-CDEE-FB3A-F40C-70B117E8EC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81864-37F4-6806-18D3-6AECCD2DA3DA}"/>
              </a:ext>
            </a:extLst>
          </p:cNvPr>
          <p:cNvSpPr>
            <a:spLocks noGrp="1"/>
          </p:cNvSpPr>
          <p:nvPr>
            <p:ph type="sldNum" sz="quarter" idx="12"/>
          </p:nvPr>
        </p:nvSpPr>
        <p:spPr/>
        <p:txBody>
          <a:bodyPr/>
          <a:lstStyle/>
          <a:p>
            <a:fld id="{82BCC442-6804-49C8-AC6A-79C7DB0FA5AA}" type="slidenum">
              <a:rPr lang="en-US" smtClean="0"/>
              <a:t>‹#›</a:t>
            </a:fld>
            <a:endParaRPr lang="en-US"/>
          </a:p>
        </p:txBody>
      </p:sp>
    </p:spTree>
    <p:extLst>
      <p:ext uri="{BB962C8B-B14F-4D97-AF65-F5344CB8AC3E}">
        <p14:creationId xmlns:p14="http://schemas.microsoft.com/office/powerpoint/2010/main" val="253058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369783" rtl="0" eaLnBrk="1" latinLnBrk="0" hangingPunct="1">
        <a:spcBef>
          <a:spcPct val="0"/>
        </a:spcBef>
        <a:buNone/>
        <a:defRPr sz="3559" kern="1200">
          <a:solidFill>
            <a:schemeClr val="tx1"/>
          </a:solidFill>
          <a:latin typeface="+mj-lt"/>
          <a:ea typeface="+mj-ea"/>
          <a:cs typeface="+mj-cs"/>
        </a:defRPr>
      </a:lvl1pPr>
    </p:titleStyle>
    <p:bodyStyle>
      <a:lvl1pPr marL="277337" indent="-277337" algn="l" defTabSz="369783" rtl="0" eaLnBrk="1" latinLnBrk="0" hangingPunct="1">
        <a:spcBef>
          <a:spcPct val="20000"/>
        </a:spcBef>
        <a:buFont typeface="Arial"/>
        <a:buChar char="•"/>
        <a:defRPr sz="2588" kern="1200">
          <a:solidFill>
            <a:schemeClr val="tx1"/>
          </a:solidFill>
          <a:latin typeface="+mn-lt"/>
          <a:ea typeface="+mn-ea"/>
          <a:cs typeface="+mn-cs"/>
        </a:defRPr>
      </a:lvl1pPr>
      <a:lvl2pPr marL="600896" indent="-231113" algn="l" defTabSz="369783" rtl="0" eaLnBrk="1" latinLnBrk="0" hangingPunct="1">
        <a:spcBef>
          <a:spcPct val="20000"/>
        </a:spcBef>
        <a:buFont typeface="Arial"/>
        <a:buChar char="–"/>
        <a:defRPr sz="2264" kern="1200">
          <a:solidFill>
            <a:schemeClr val="tx1"/>
          </a:solidFill>
          <a:latin typeface="+mn-lt"/>
          <a:ea typeface="+mn-ea"/>
          <a:cs typeface="+mn-cs"/>
        </a:defRPr>
      </a:lvl2pPr>
      <a:lvl3pPr marL="924455" indent="-184891" algn="l" defTabSz="369783" rtl="0" eaLnBrk="1" latinLnBrk="0" hangingPunct="1">
        <a:spcBef>
          <a:spcPct val="20000"/>
        </a:spcBef>
        <a:buFont typeface="Arial"/>
        <a:buChar char="•"/>
        <a:defRPr sz="1941" kern="1200">
          <a:solidFill>
            <a:schemeClr val="tx1"/>
          </a:solidFill>
          <a:latin typeface="+mn-lt"/>
          <a:ea typeface="+mn-ea"/>
          <a:cs typeface="+mn-cs"/>
        </a:defRPr>
      </a:lvl3pPr>
      <a:lvl4pPr marL="1294238" indent="-184891" algn="l" defTabSz="369783" rtl="0" eaLnBrk="1" latinLnBrk="0" hangingPunct="1">
        <a:spcBef>
          <a:spcPct val="20000"/>
        </a:spcBef>
        <a:buFont typeface="Arial"/>
        <a:buChar char="–"/>
        <a:defRPr sz="1618" kern="1200">
          <a:solidFill>
            <a:schemeClr val="tx1"/>
          </a:solidFill>
          <a:latin typeface="+mn-lt"/>
          <a:ea typeface="+mn-ea"/>
          <a:cs typeface="+mn-cs"/>
        </a:defRPr>
      </a:lvl4pPr>
      <a:lvl5pPr marL="1664020" indent="-184891" algn="l" defTabSz="369783" rtl="0" eaLnBrk="1" latinLnBrk="0" hangingPunct="1">
        <a:spcBef>
          <a:spcPct val="20000"/>
        </a:spcBef>
        <a:buFont typeface="Arial"/>
        <a:buChar char="»"/>
        <a:defRPr sz="1618" kern="1200">
          <a:solidFill>
            <a:schemeClr val="tx1"/>
          </a:solidFill>
          <a:latin typeface="+mn-lt"/>
          <a:ea typeface="+mn-ea"/>
          <a:cs typeface="+mn-cs"/>
        </a:defRPr>
      </a:lvl5pPr>
      <a:lvl6pPr marL="2033802" indent="-184891" algn="l" defTabSz="369783" rtl="0" eaLnBrk="1" latinLnBrk="0" hangingPunct="1">
        <a:spcBef>
          <a:spcPct val="20000"/>
        </a:spcBef>
        <a:buFont typeface="Arial"/>
        <a:buChar char="•"/>
        <a:defRPr sz="1618" kern="1200">
          <a:solidFill>
            <a:schemeClr val="tx1"/>
          </a:solidFill>
          <a:latin typeface="+mn-lt"/>
          <a:ea typeface="+mn-ea"/>
          <a:cs typeface="+mn-cs"/>
        </a:defRPr>
      </a:lvl6pPr>
      <a:lvl7pPr marL="2403585" indent="-184891" algn="l" defTabSz="369783" rtl="0" eaLnBrk="1" latinLnBrk="0" hangingPunct="1">
        <a:spcBef>
          <a:spcPct val="20000"/>
        </a:spcBef>
        <a:buFont typeface="Arial"/>
        <a:buChar char="•"/>
        <a:defRPr sz="1618" kern="1200">
          <a:solidFill>
            <a:schemeClr val="tx1"/>
          </a:solidFill>
          <a:latin typeface="+mn-lt"/>
          <a:ea typeface="+mn-ea"/>
          <a:cs typeface="+mn-cs"/>
        </a:defRPr>
      </a:lvl7pPr>
      <a:lvl8pPr marL="2773367" indent="-184891" algn="l" defTabSz="369783" rtl="0" eaLnBrk="1" latinLnBrk="0" hangingPunct="1">
        <a:spcBef>
          <a:spcPct val="20000"/>
        </a:spcBef>
        <a:buFont typeface="Arial"/>
        <a:buChar char="•"/>
        <a:defRPr sz="1618" kern="1200">
          <a:solidFill>
            <a:schemeClr val="tx1"/>
          </a:solidFill>
          <a:latin typeface="+mn-lt"/>
          <a:ea typeface="+mn-ea"/>
          <a:cs typeface="+mn-cs"/>
        </a:defRPr>
      </a:lvl8pPr>
      <a:lvl9pPr marL="3143149" indent="-184891" algn="l" defTabSz="369783" rtl="0" eaLnBrk="1" latinLnBrk="0" hangingPunct="1">
        <a:spcBef>
          <a:spcPct val="20000"/>
        </a:spcBef>
        <a:buFont typeface="Arial"/>
        <a:buChar char="•"/>
        <a:defRPr sz="1618" kern="1200">
          <a:solidFill>
            <a:schemeClr val="tx1"/>
          </a:solidFill>
          <a:latin typeface="+mn-lt"/>
          <a:ea typeface="+mn-ea"/>
          <a:cs typeface="+mn-cs"/>
        </a:defRPr>
      </a:lvl9pPr>
    </p:bodyStyle>
    <p:otherStyle>
      <a:defPPr>
        <a:defRPr lang="en-US"/>
      </a:defPPr>
      <a:lvl1pPr marL="0" algn="l" defTabSz="369783" rtl="0" eaLnBrk="1" latinLnBrk="0" hangingPunct="1">
        <a:defRPr sz="1456" kern="1200">
          <a:solidFill>
            <a:schemeClr val="tx1"/>
          </a:solidFill>
          <a:latin typeface="+mn-lt"/>
          <a:ea typeface="+mn-ea"/>
          <a:cs typeface="+mn-cs"/>
        </a:defRPr>
      </a:lvl1pPr>
      <a:lvl2pPr marL="369783" algn="l" defTabSz="369783" rtl="0" eaLnBrk="1" latinLnBrk="0" hangingPunct="1">
        <a:defRPr sz="1456" kern="1200">
          <a:solidFill>
            <a:schemeClr val="tx1"/>
          </a:solidFill>
          <a:latin typeface="+mn-lt"/>
          <a:ea typeface="+mn-ea"/>
          <a:cs typeface="+mn-cs"/>
        </a:defRPr>
      </a:lvl2pPr>
      <a:lvl3pPr marL="739564" algn="l" defTabSz="369783" rtl="0" eaLnBrk="1" latinLnBrk="0" hangingPunct="1">
        <a:defRPr sz="1456" kern="1200">
          <a:solidFill>
            <a:schemeClr val="tx1"/>
          </a:solidFill>
          <a:latin typeface="+mn-lt"/>
          <a:ea typeface="+mn-ea"/>
          <a:cs typeface="+mn-cs"/>
        </a:defRPr>
      </a:lvl3pPr>
      <a:lvl4pPr marL="1109347" algn="l" defTabSz="369783" rtl="0" eaLnBrk="1" latinLnBrk="0" hangingPunct="1">
        <a:defRPr sz="1456" kern="1200">
          <a:solidFill>
            <a:schemeClr val="tx1"/>
          </a:solidFill>
          <a:latin typeface="+mn-lt"/>
          <a:ea typeface="+mn-ea"/>
          <a:cs typeface="+mn-cs"/>
        </a:defRPr>
      </a:lvl4pPr>
      <a:lvl5pPr marL="1479129" algn="l" defTabSz="369783" rtl="0" eaLnBrk="1" latinLnBrk="0" hangingPunct="1">
        <a:defRPr sz="1456" kern="1200">
          <a:solidFill>
            <a:schemeClr val="tx1"/>
          </a:solidFill>
          <a:latin typeface="+mn-lt"/>
          <a:ea typeface="+mn-ea"/>
          <a:cs typeface="+mn-cs"/>
        </a:defRPr>
      </a:lvl5pPr>
      <a:lvl6pPr marL="1848910" algn="l" defTabSz="369783" rtl="0" eaLnBrk="1" latinLnBrk="0" hangingPunct="1">
        <a:defRPr sz="1456" kern="1200">
          <a:solidFill>
            <a:schemeClr val="tx1"/>
          </a:solidFill>
          <a:latin typeface="+mn-lt"/>
          <a:ea typeface="+mn-ea"/>
          <a:cs typeface="+mn-cs"/>
        </a:defRPr>
      </a:lvl6pPr>
      <a:lvl7pPr marL="2218693" algn="l" defTabSz="369783" rtl="0" eaLnBrk="1" latinLnBrk="0" hangingPunct="1">
        <a:defRPr sz="1456" kern="1200">
          <a:solidFill>
            <a:schemeClr val="tx1"/>
          </a:solidFill>
          <a:latin typeface="+mn-lt"/>
          <a:ea typeface="+mn-ea"/>
          <a:cs typeface="+mn-cs"/>
        </a:defRPr>
      </a:lvl7pPr>
      <a:lvl8pPr marL="2588475" algn="l" defTabSz="369783" rtl="0" eaLnBrk="1" latinLnBrk="0" hangingPunct="1">
        <a:defRPr sz="1456" kern="1200">
          <a:solidFill>
            <a:schemeClr val="tx1"/>
          </a:solidFill>
          <a:latin typeface="+mn-lt"/>
          <a:ea typeface="+mn-ea"/>
          <a:cs typeface="+mn-cs"/>
        </a:defRPr>
      </a:lvl8pPr>
      <a:lvl9pPr marL="2958258" algn="l" defTabSz="369783" rtl="0" eaLnBrk="1" latinLnBrk="0" hangingPunct="1">
        <a:defRPr sz="145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Lst>
  <p:txStyles>
    <p:titleStyle>
      <a:lvl1pPr algn="ctr" defTabSz="369783" rtl="0" eaLnBrk="1" latinLnBrk="0" hangingPunct="1">
        <a:spcBef>
          <a:spcPct val="0"/>
        </a:spcBef>
        <a:buNone/>
        <a:defRPr sz="3559" kern="1200">
          <a:solidFill>
            <a:schemeClr val="tx1"/>
          </a:solidFill>
          <a:latin typeface="+mj-lt"/>
          <a:ea typeface="+mj-ea"/>
          <a:cs typeface="+mj-cs"/>
        </a:defRPr>
      </a:lvl1pPr>
    </p:titleStyle>
    <p:bodyStyle>
      <a:lvl1pPr marL="277337" indent="-277337" algn="l" defTabSz="369783" rtl="0" eaLnBrk="1" latinLnBrk="0" hangingPunct="1">
        <a:spcBef>
          <a:spcPct val="20000"/>
        </a:spcBef>
        <a:buFont typeface="Arial"/>
        <a:buChar char="•"/>
        <a:defRPr sz="2588" kern="1200">
          <a:solidFill>
            <a:schemeClr val="tx1"/>
          </a:solidFill>
          <a:latin typeface="+mn-lt"/>
          <a:ea typeface="+mn-ea"/>
          <a:cs typeface="+mn-cs"/>
        </a:defRPr>
      </a:lvl1pPr>
      <a:lvl2pPr marL="600896" indent="-231113" algn="l" defTabSz="369783" rtl="0" eaLnBrk="1" latinLnBrk="0" hangingPunct="1">
        <a:spcBef>
          <a:spcPct val="20000"/>
        </a:spcBef>
        <a:buFont typeface="Arial"/>
        <a:buChar char="–"/>
        <a:defRPr sz="2264" kern="1200">
          <a:solidFill>
            <a:schemeClr val="tx1"/>
          </a:solidFill>
          <a:latin typeface="+mn-lt"/>
          <a:ea typeface="+mn-ea"/>
          <a:cs typeface="+mn-cs"/>
        </a:defRPr>
      </a:lvl2pPr>
      <a:lvl3pPr marL="924455" indent="-184891" algn="l" defTabSz="369783" rtl="0" eaLnBrk="1" latinLnBrk="0" hangingPunct="1">
        <a:spcBef>
          <a:spcPct val="20000"/>
        </a:spcBef>
        <a:buFont typeface="Arial"/>
        <a:buChar char="•"/>
        <a:defRPr sz="1941" kern="1200">
          <a:solidFill>
            <a:schemeClr val="tx1"/>
          </a:solidFill>
          <a:latin typeface="+mn-lt"/>
          <a:ea typeface="+mn-ea"/>
          <a:cs typeface="+mn-cs"/>
        </a:defRPr>
      </a:lvl3pPr>
      <a:lvl4pPr marL="1294238" indent="-184891" algn="l" defTabSz="369783" rtl="0" eaLnBrk="1" latinLnBrk="0" hangingPunct="1">
        <a:spcBef>
          <a:spcPct val="20000"/>
        </a:spcBef>
        <a:buFont typeface="Arial"/>
        <a:buChar char="–"/>
        <a:defRPr sz="1618" kern="1200">
          <a:solidFill>
            <a:schemeClr val="tx1"/>
          </a:solidFill>
          <a:latin typeface="+mn-lt"/>
          <a:ea typeface="+mn-ea"/>
          <a:cs typeface="+mn-cs"/>
        </a:defRPr>
      </a:lvl4pPr>
      <a:lvl5pPr marL="1664020" indent="-184891" algn="l" defTabSz="369783" rtl="0" eaLnBrk="1" latinLnBrk="0" hangingPunct="1">
        <a:spcBef>
          <a:spcPct val="20000"/>
        </a:spcBef>
        <a:buFont typeface="Arial"/>
        <a:buChar char="»"/>
        <a:defRPr sz="1618" kern="1200">
          <a:solidFill>
            <a:schemeClr val="tx1"/>
          </a:solidFill>
          <a:latin typeface="+mn-lt"/>
          <a:ea typeface="+mn-ea"/>
          <a:cs typeface="+mn-cs"/>
        </a:defRPr>
      </a:lvl5pPr>
      <a:lvl6pPr marL="2033802" indent="-184891" algn="l" defTabSz="369783" rtl="0" eaLnBrk="1" latinLnBrk="0" hangingPunct="1">
        <a:spcBef>
          <a:spcPct val="20000"/>
        </a:spcBef>
        <a:buFont typeface="Arial"/>
        <a:buChar char="•"/>
        <a:defRPr sz="1618" kern="1200">
          <a:solidFill>
            <a:schemeClr val="tx1"/>
          </a:solidFill>
          <a:latin typeface="+mn-lt"/>
          <a:ea typeface="+mn-ea"/>
          <a:cs typeface="+mn-cs"/>
        </a:defRPr>
      </a:lvl6pPr>
      <a:lvl7pPr marL="2403585" indent="-184891" algn="l" defTabSz="369783" rtl="0" eaLnBrk="1" latinLnBrk="0" hangingPunct="1">
        <a:spcBef>
          <a:spcPct val="20000"/>
        </a:spcBef>
        <a:buFont typeface="Arial"/>
        <a:buChar char="•"/>
        <a:defRPr sz="1618" kern="1200">
          <a:solidFill>
            <a:schemeClr val="tx1"/>
          </a:solidFill>
          <a:latin typeface="+mn-lt"/>
          <a:ea typeface="+mn-ea"/>
          <a:cs typeface="+mn-cs"/>
        </a:defRPr>
      </a:lvl7pPr>
      <a:lvl8pPr marL="2773367" indent="-184891" algn="l" defTabSz="369783" rtl="0" eaLnBrk="1" latinLnBrk="0" hangingPunct="1">
        <a:spcBef>
          <a:spcPct val="20000"/>
        </a:spcBef>
        <a:buFont typeface="Arial"/>
        <a:buChar char="•"/>
        <a:defRPr sz="1618" kern="1200">
          <a:solidFill>
            <a:schemeClr val="tx1"/>
          </a:solidFill>
          <a:latin typeface="+mn-lt"/>
          <a:ea typeface="+mn-ea"/>
          <a:cs typeface="+mn-cs"/>
        </a:defRPr>
      </a:lvl8pPr>
      <a:lvl9pPr marL="3143149" indent="-184891" algn="l" defTabSz="369783" rtl="0" eaLnBrk="1" latinLnBrk="0" hangingPunct="1">
        <a:spcBef>
          <a:spcPct val="20000"/>
        </a:spcBef>
        <a:buFont typeface="Arial"/>
        <a:buChar char="•"/>
        <a:defRPr sz="1618" kern="1200">
          <a:solidFill>
            <a:schemeClr val="tx1"/>
          </a:solidFill>
          <a:latin typeface="+mn-lt"/>
          <a:ea typeface="+mn-ea"/>
          <a:cs typeface="+mn-cs"/>
        </a:defRPr>
      </a:lvl9pPr>
    </p:bodyStyle>
    <p:otherStyle>
      <a:defPPr>
        <a:defRPr lang="en-US"/>
      </a:defPPr>
      <a:lvl1pPr marL="0" algn="l" defTabSz="369783" rtl="0" eaLnBrk="1" latinLnBrk="0" hangingPunct="1">
        <a:defRPr sz="1456" kern="1200">
          <a:solidFill>
            <a:schemeClr val="tx1"/>
          </a:solidFill>
          <a:latin typeface="+mn-lt"/>
          <a:ea typeface="+mn-ea"/>
          <a:cs typeface="+mn-cs"/>
        </a:defRPr>
      </a:lvl1pPr>
      <a:lvl2pPr marL="369783" algn="l" defTabSz="369783" rtl="0" eaLnBrk="1" latinLnBrk="0" hangingPunct="1">
        <a:defRPr sz="1456" kern="1200">
          <a:solidFill>
            <a:schemeClr val="tx1"/>
          </a:solidFill>
          <a:latin typeface="+mn-lt"/>
          <a:ea typeface="+mn-ea"/>
          <a:cs typeface="+mn-cs"/>
        </a:defRPr>
      </a:lvl2pPr>
      <a:lvl3pPr marL="739564" algn="l" defTabSz="369783" rtl="0" eaLnBrk="1" latinLnBrk="0" hangingPunct="1">
        <a:defRPr sz="1456" kern="1200">
          <a:solidFill>
            <a:schemeClr val="tx1"/>
          </a:solidFill>
          <a:latin typeface="+mn-lt"/>
          <a:ea typeface="+mn-ea"/>
          <a:cs typeface="+mn-cs"/>
        </a:defRPr>
      </a:lvl3pPr>
      <a:lvl4pPr marL="1109347" algn="l" defTabSz="369783" rtl="0" eaLnBrk="1" latinLnBrk="0" hangingPunct="1">
        <a:defRPr sz="1456" kern="1200">
          <a:solidFill>
            <a:schemeClr val="tx1"/>
          </a:solidFill>
          <a:latin typeface="+mn-lt"/>
          <a:ea typeface="+mn-ea"/>
          <a:cs typeface="+mn-cs"/>
        </a:defRPr>
      </a:lvl4pPr>
      <a:lvl5pPr marL="1479129" algn="l" defTabSz="369783" rtl="0" eaLnBrk="1" latinLnBrk="0" hangingPunct="1">
        <a:defRPr sz="1456" kern="1200">
          <a:solidFill>
            <a:schemeClr val="tx1"/>
          </a:solidFill>
          <a:latin typeface="+mn-lt"/>
          <a:ea typeface="+mn-ea"/>
          <a:cs typeface="+mn-cs"/>
        </a:defRPr>
      </a:lvl5pPr>
      <a:lvl6pPr marL="1848910" algn="l" defTabSz="369783" rtl="0" eaLnBrk="1" latinLnBrk="0" hangingPunct="1">
        <a:defRPr sz="1456" kern="1200">
          <a:solidFill>
            <a:schemeClr val="tx1"/>
          </a:solidFill>
          <a:latin typeface="+mn-lt"/>
          <a:ea typeface="+mn-ea"/>
          <a:cs typeface="+mn-cs"/>
        </a:defRPr>
      </a:lvl6pPr>
      <a:lvl7pPr marL="2218693" algn="l" defTabSz="369783" rtl="0" eaLnBrk="1" latinLnBrk="0" hangingPunct="1">
        <a:defRPr sz="1456" kern="1200">
          <a:solidFill>
            <a:schemeClr val="tx1"/>
          </a:solidFill>
          <a:latin typeface="+mn-lt"/>
          <a:ea typeface="+mn-ea"/>
          <a:cs typeface="+mn-cs"/>
        </a:defRPr>
      </a:lvl7pPr>
      <a:lvl8pPr marL="2588475" algn="l" defTabSz="369783" rtl="0" eaLnBrk="1" latinLnBrk="0" hangingPunct="1">
        <a:defRPr sz="1456" kern="1200">
          <a:solidFill>
            <a:schemeClr val="tx1"/>
          </a:solidFill>
          <a:latin typeface="+mn-lt"/>
          <a:ea typeface="+mn-ea"/>
          <a:cs typeface="+mn-cs"/>
        </a:defRPr>
      </a:lvl8pPr>
      <a:lvl9pPr marL="2958258" algn="l" defTabSz="369783" rtl="0" eaLnBrk="1" latinLnBrk="0" hangingPunct="1">
        <a:defRPr sz="145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8040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a:xfrm>
            <a:off x="704479" y="1005386"/>
            <a:ext cx="8172821" cy="2201463"/>
          </a:xfrm>
        </p:spPr>
        <p:txBody>
          <a:bodyPr lIns="91440" tIns="45720" rIns="91440" bIns="45720" anchor="b"/>
          <a:lstStyle/>
          <a:p>
            <a:r>
              <a:rPr lang="en-US" sz="4800" dirty="0">
                <a:latin typeface="Open Sans"/>
              </a:rPr>
              <a:t>ENGAGEMENT STRATEGIES</a:t>
            </a:r>
          </a:p>
        </p:txBody>
      </p:sp>
      <p:sp>
        <p:nvSpPr>
          <p:cNvPr id="3" name="Subtitle 2">
            <a:extLst>
              <a:ext uri="{FF2B5EF4-FFF2-40B4-BE49-F238E27FC236}">
                <a16:creationId xmlns:a16="http://schemas.microsoft.com/office/drawing/2014/main" id="{21E1F7E8-40C5-DD2D-B08F-D5B933BCB8C1}"/>
              </a:ext>
            </a:extLst>
          </p:cNvPr>
          <p:cNvSpPr>
            <a:spLocks noGrp="1"/>
          </p:cNvSpPr>
          <p:nvPr>
            <p:ph type="subTitle" idx="4294967295"/>
          </p:nvPr>
        </p:nvSpPr>
        <p:spPr>
          <a:xfrm>
            <a:off x="704479" y="3515674"/>
            <a:ext cx="7953905" cy="914400"/>
          </a:xfrm>
        </p:spPr>
        <p:txBody>
          <a:bodyPr lIns="91440" tIns="45720" rIns="91440" bIns="45720" anchor="t"/>
          <a:lstStyle/>
          <a:p>
            <a:pPr marL="0" indent="0">
              <a:buNone/>
            </a:pPr>
            <a:r>
              <a:rPr lang="en-US" sz="2800">
                <a:latin typeface="Calibri"/>
                <a:ea typeface="Open Sans Light"/>
                <a:cs typeface="Open Sans Light"/>
              </a:rPr>
              <a:t>July 24, 2023</a:t>
            </a:r>
          </a:p>
        </p:txBody>
      </p:sp>
    </p:spTree>
    <p:extLst>
      <p:ext uri="{BB962C8B-B14F-4D97-AF65-F5344CB8AC3E}">
        <p14:creationId xmlns:p14="http://schemas.microsoft.com/office/powerpoint/2010/main" val="1605793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A377D9-DD1B-A1A3-CFEA-17C6A0855E82}"/>
              </a:ext>
            </a:extLst>
          </p:cNvPr>
          <p:cNvSpPr>
            <a:spLocks noGrp="1"/>
          </p:cNvSpPr>
          <p:nvPr>
            <p:ph type="body" sz="quarter" idx="12"/>
          </p:nvPr>
        </p:nvSpPr>
        <p:spPr>
          <a:xfrm>
            <a:off x="671758" y="1424738"/>
            <a:ext cx="2236198" cy="1904379"/>
          </a:xfrm>
        </p:spPr>
        <p:txBody>
          <a:bodyPr lIns="91440" tIns="45720" rIns="91440" bIns="45720" anchor="t">
            <a:noAutofit/>
          </a:bodyPr>
          <a:lstStyle/>
          <a:p>
            <a:r>
              <a:rPr lang="en-US" sz="2800" b="1" i="0" u="none" strike="noStrike">
                <a:solidFill>
                  <a:schemeClr val="tx1"/>
                </a:solidFill>
                <a:effectLst/>
                <a:latin typeface="Calibri"/>
              </a:rPr>
              <a:t>What’s your</a:t>
            </a:r>
            <a:r>
              <a:rPr lang="en-US" sz="2800" b="1">
                <a:solidFill>
                  <a:schemeClr val="tx1"/>
                </a:solidFill>
                <a:latin typeface="Calibri"/>
              </a:rPr>
              <a:t> </a:t>
            </a:r>
            <a:endParaRPr lang="en-US" sz="2800" b="1" i="0" u="none" strike="noStrike">
              <a:solidFill>
                <a:schemeClr val="tx1"/>
              </a:solidFill>
              <a:effectLst/>
              <a:latin typeface="Calibri"/>
            </a:endParaRPr>
          </a:p>
          <a:p>
            <a:r>
              <a:rPr lang="en-US" sz="2800" b="1">
                <a:solidFill>
                  <a:schemeClr val="tx1"/>
                </a:solidFill>
                <a:latin typeface="Calibri"/>
              </a:rPr>
              <a:t>Superpower?</a:t>
            </a:r>
          </a:p>
          <a:p>
            <a:endParaRPr lang="en-US" sz="1800" b="1" i="0" u="none" strike="noStrike">
              <a:solidFill>
                <a:srgbClr val="000000"/>
              </a:solidFill>
              <a:effectLst/>
              <a:latin typeface="Montserrat" panose="00000500000000000000" pitchFamily="2" charset="0"/>
            </a:endParaRPr>
          </a:p>
        </p:txBody>
      </p:sp>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Icebreaker example: </a:t>
            </a:r>
          </a:p>
        </p:txBody>
      </p:sp>
      <p:pic>
        <p:nvPicPr>
          <p:cNvPr id="2" name="Google Shape;509;p86">
            <a:extLst>
              <a:ext uri="{FF2B5EF4-FFF2-40B4-BE49-F238E27FC236}">
                <a16:creationId xmlns:a16="http://schemas.microsoft.com/office/drawing/2014/main" id="{5845989E-7D10-79E0-0DF1-396353D8C378}"/>
              </a:ext>
            </a:extLst>
          </p:cNvPr>
          <p:cNvPicPr preferRelativeResize="0"/>
          <p:nvPr/>
        </p:nvPicPr>
        <p:blipFill>
          <a:blip r:embed="rId3">
            <a:alphaModFix/>
          </a:blip>
          <a:stretch>
            <a:fillRect/>
          </a:stretch>
        </p:blipFill>
        <p:spPr>
          <a:xfrm>
            <a:off x="2209800" y="1397000"/>
            <a:ext cx="5981700" cy="3232150"/>
          </a:xfrm>
          <a:prstGeom prst="rect">
            <a:avLst/>
          </a:prstGeom>
          <a:noFill/>
          <a:ln>
            <a:noFill/>
          </a:ln>
        </p:spPr>
      </p:pic>
    </p:spTree>
    <p:extLst>
      <p:ext uri="{BB962C8B-B14F-4D97-AF65-F5344CB8AC3E}">
        <p14:creationId xmlns:p14="http://schemas.microsoft.com/office/powerpoint/2010/main" val="368644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Icebreaker example: </a:t>
            </a:r>
          </a:p>
        </p:txBody>
      </p:sp>
      <p:pic>
        <p:nvPicPr>
          <p:cNvPr id="6" name="Google Shape;533;p89">
            <a:extLst>
              <a:ext uri="{FF2B5EF4-FFF2-40B4-BE49-F238E27FC236}">
                <a16:creationId xmlns:a16="http://schemas.microsoft.com/office/drawing/2014/main" id="{3F31BE63-F46C-1991-B010-EAEC066BD976}"/>
              </a:ext>
            </a:extLst>
          </p:cNvPr>
          <p:cNvPicPr preferRelativeResize="0"/>
          <p:nvPr/>
        </p:nvPicPr>
        <p:blipFill>
          <a:blip r:embed="rId3">
            <a:alphaModFix/>
          </a:blip>
          <a:stretch>
            <a:fillRect/>
          </a:stretch>
        </p:blipFill>
        <p:spPr>
          <a:xfrm>
            <a:off x="1532904" y="1465487"/>
            <a:ext cx="2352675" cy="2784025"/>
          </a:xfrm>
          <a:prstGeom prst="rect">
            <a:avLst/>
          </a:prstGeom>
          <a:noFill/>
          <a:ln>
            <a:noFill/>
          </a:ln>
        </p:spPr>
      </p:pic>
      <p:pic>
        <p:nvPicPr>
          <p:cNvPr id="7" name="Google Shape;534;p89">
            <a:extLst>
              <a:ext uri="{FF2B5EF4-FFF2-40B4-BE49-F238E27FC236}">
                <a16:creationId xmlns:a16="http://schemas.microsoft.com/office/drawing/2014/main" id="{0720837B-37F8-2FA5-9C22-1E91D751105E}"/>
              </a:ext>
            </a:extLst>
          </p:cNvPr>
          <p:cNvPicPr preferRelativeResize="0"/>
          <p:nvPr/>
        </p:nvPicPr>
        <p:blipFill>
          <a:blip r:embed="rId4">
            <a:alphaModFix/>
          </a:blip>
          <a:stretch>
            <a:fillRect/>
          </a:stretch>
        </p:blipFill>
        <p:spPr>
          <a:xfrm rot="16200000">
            <a:off x="4589737" y="1770984"/>
            <a:ext cx="3106454" cy="2173031"/>
          </a:xfrm>
          <a:prstGeom prst="rect">
            <a:avLst/>
          </a:prstGeom>
          <a:noFill/>
          <a:ln>
            <a:noFill/>
          </a:ln>
        </p:spPr>
      </p:pic>
      <p:graphicFrame>
        <p:nvGraphicFramePr>
          <p:cNvPr id="9" name="Google Shape;538;p89">
            <a:extLst>
              <a:ext uri="{FF2B5EF4-FFF2-40B4-BE49-F238E27FC236}">
                <a16:creationId xmlns:a16="http://schemas.microsoft.com/office/drawing/2014/main" id="{33D61004-0CCA-D90D-5C35-6B436842629A}"/>
              </a:ext>
            </a:extLst>
          </p:cNvPr>
          <p:cNvGraphicFramePr/>
          <p:nvPr>
            <p:extLst>
              <p:ext uri="{D42A27DB-BD31-4B8C-83A1-F6EECF244321}">
                <p14:modId xmlns:p14="http://schemas.microsoft.com/office/powerpoint/2010/main" val="868300532"/>
              </p:ext>
            </p:extLst>
          </p:nvPr>
        </p:nvGraphicFramePr>
        <p:xfrm>
          <a:off x="1148384" y="4249512"/>
          <a:ext cx="7462216" cy="1367154"/>
        </p:xfrm>
        <a:graphic>
          <a:graphicData uri="http://schemas.openxmlformats.org/drawingml/2006/table">
            <a:tbl>
              <a:tblPr>
                <a:noFill/>
              </a:tblPr>
              <a:tblGrid>
                <a:gridCol w="2637672">
                  <a:extLst>
                    <a:ext uri="{9D8B030D-6E8A-4147-A177-3AD203B41FA5}">
                      <a16:colId xmlns:a16="http://schemas.microsoft.com/office/drawing/2014/main" val="20000"/>
                    </a:ext>
                  </a:extLst>
                </a:gridCol>
                <a:gridCol w="957554">
                  <a:extLst>
                    <a:ext uri="{9D8B030D-6E8A-4147-A177-3AD203B41FA5}">
                      <a16:colId xmlns:a16="http://schemas.microsoft.com/office/drawing/2014/main" val="20001"/>
                    </a:ext>
                  </a:extLst>
                </a:gridCol>
                <a:gridCol w="3866990">
                  <a:extLst>
                    <a:ext uri="{9D8B030D-6E8A-4147-A177-3AD203B41FA5}">
                      <a16:colId xmlns:a16="http://schemas.microsoft.com/office/drawing/2014/main" val="20002"/>
                    </a:ext>
                  </a:extLst>
                </a:gridCol>
              </a:tblGrid>
              <a:tr h="818544">
                <a:tc>
                  <a:txBody>
                    <a:bodyPr/>
                    <a:lstStyle/>
                    <a:p>
                      <a:pPr marL="0" lvl="0" indent="0" algn="ctr" rtl="0">
                        <a:spcBef>
                          <a:spcPts val="1000"/>
                        </a:spcBef>
                        <a:spcAft>
                          <a:spcPts val="2000"/>
                        </a:spcAft>
                        <a:buClr>
                          <a:schemeClr val="dk1"/>
                        </a:buClr>
                        <a:buSzPts val="1100"/>
                        <a:buFont typeface="Arial"/>
                        <a:buNone/>
                      </a:pPr>
                      <a:r>
                        <a:rPr lang="en-US" sz="3600" b="1">
                          <a:solidFill>
                            <a:schemeClr val="dk1"/>
                          </a:solidFill>
                          <a:latin typeface="Calibri"/>
                          <a:ea typeface="Montserrat"/>
                          <a:cs typeface="Montserrat"/>
                          <a:sym typeface="Montserrat"/>
                        </a:rPr>
                        <a:t>ROCK</a:t>
                      </a:r>
                      <a:endParaRPr sz="3600">
                        <a:latin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1000"/>
                        </a:spcBef>
                        <a:spcAft>
                          <a:spcPts val="2000"/>
                        </a:spcAft>
                        <a:buClr>
                          <a:schemeClr val="dk1"/>
                        </a:buClr>
                        <a:buSzPts val="1100"/>
                        <a:buFont typeface="Arial"/>
                        <a:buNone/>
                      </a:pPr>
                      <a:r>
                        <a:rPr lang="en-US" sz="3600" b="1">
                          <a:solidFill>
                            <a:schemeClr val="dk1"/>
                          </a:solidFill>
                          <a:latin typeface="Calibri"/>
                          <a:ea typeface="Montserrat"/>
                          <a:cs typeface="Montserrat"/>
                          <a:sym typeface="Montserrat"/>
                        </a:rPr>
                        <a:t>or</a:t>
                      </a:r>
                      <a:endParaRPr sz="3600" b="1">
                        <a:solidFill>
                          <a:schemeClr val="dk1"/>
                        </a:solidFill>
                        <a:latin typeface="Calibri"/>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1000"/>
                        </a:spcBef>
                        <a:spcAft>
                          <a:spcPts val="2000"/>
                        </a:spcAft>
                        <a:buClr>
                          <a:schemeClr val="dk1"/>
                        </a:buClr>
                        <a:buSzPts val="1100"/>
                        <a:buFont typeface="Arial"/>
                        <a:buNone/>
                      </a:pPr>
                      <a:r>
                        <a:rPr lang="en-US" sz="3600" b="1">
                          <a:solidFill>
                            <a:schemeClr val="dk1"/>
                          </a:solidFill>
                          <a:latin typeface="Calibri"/>
                          <a:ea typeface="Montserrat"/>
                          <a:cs typeface="Montserrat"/>
                          <a:sym typeface="Montserrat"/>
                        </a:rPr>
                        <a:t>FEATHER?</a:t>
                      </a:r>
                      <a:endParaRPr sz="3600">
                        <a:latin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523835">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4081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Icebreaker example: </a:t>
            </a:r>
          </a:p>
        </p:txBody>
      </p:sp>
      <p:pic>
        <p:nvPicPr>
          <p:cNvPr id="3" name="Google Shape;548;p90">
            <a:extLst>
              <a:ext uri="{FF2B5EF4-FFF2-40B4-BE49-F238E27FC236}">
                <a16:creationId xmlns:a16="http://schemas.microsoft.com/office/drawing/2014/main" id="{BB066AAF-2716-CCF7-4BEB-793E93284A23}"/>
              </a:ext>
            </a:extLst>
          </p:cNvPr>
          <p:cNvPicPr preferRelativeResize="0"/>
          <p:nvPr/>
        </p:nvPicPr>
        <p:blipFill rotWithShape="1">
          <a:blip r:embed="rId3">
            <a:alphaModFix/>
          </a:blip>
          <a:srcRect b="19588"/>
          <a:stretch/>
        </p:blipFill>
        <p:spPr>
          <a:xfrm>
            <a:off x="5269227" y="1713506"/>
            <a:ext cx="2455097" cy="1344619"/>
          </a:xfrm>
          <a:prstGeom prst="rect">
            <a:avLst/>
          </a:prstGeom>
          <a:noFill/>
          <a:ln>
            <a:noFill/>
          </a:ln>
        </p:spPr>
      </p:pic>
      <p:pic>
        <p:nvPicPr>
          <p:cNvPr id="5" name="Google Shape;549;p90">
            <a:extLst>
              <a:ext uri="{FF2B5EF4-FFF2-40B4-BE49-F238E27FC236}">
                <a16:creationId xmlns:a16="http://schemas.microsoft.com/office/drawing/2014/main" id="{18303CBA-E00B-DA6C-117E-81AEC39CDE43}"/>
              </a:ext>
            </a:extLst>
          </p:cNvPr>
          <p:cNvPicPr preferRelativeResize="0"/>
          <p:nvPr/>
        </p:nvPicPr>
        <p:blipFill rotWithShape="1">
          <a:blip r:embed="rId4">
            <a:alphaModFix/>
          </a:blip>
          <a:srcRect b="19588"/>
          <a:stretch/>
        </p:blipFill>
        <p:spPr>
          <a:xfrm>
            <a:off x="1314901" y="1790225"/>
            <a:ext cx="2744592" cy="1503175"/>
          </a:xfrm>
          <a:prstGeom prst="rect">
            <a:avLst/>
          </a:prstGeom>
          <a:noFill/>
          <a:ln>
            <a:noFill/>
          </a:ln>
        </p:spPr>
      </p:pic>
      <p:graphicFrame>
        <p:nvGraphicFramePr>
          <p:cNvPr id="8" name="Google Shape;538;p89">
            <a:extLst>
              <a:ext uri="{FF2B5EF4-FFF2-40B4-BE49-F238E27FC236}">
                <a16:creationId xmlns:a16="http://schemas.microsoft.com/office/drawing/2014/main" id="{BCC56D9D-C4BC-E0B4-5AF8-4CE590B4853C}"/>
              </a:ext>
            </a:extLst>
          </p:cNvPr>
          <p:cNvGraphicFramePr/>
          <p:nvPr>
            <p:extLst>
              <p:ext uri="{D42A27DB-BD31-4B8C-83A1-F6EECF244321}">
                <p14:modId xmlns:p14="http://schemas.microsoft.com/office/powerpoint/2010/main" val="1930263773"/>
              </p:ext>
            </p:extLst>
          </p:nvPr>
        </p:nvGraphicFramePr>
        <p:xfrm>
          <a:off x="757859" y="3411312"/>
          <a:ext cx="7462216" cy="1402020"/>
        </p:xfrm>
        <a:graphic>
          <a:graphicData uri="http://schemas.openxmlformats.org/drawingml/2006/table">
            <a:tbl>
              <a:tblPr>
                <a:noFill/>
              </a:tblPr>
              <a:tblGrid>
                <a:gridCol w="2637672">
                  <a:extLst>
                    <a:ext uri="{9D8B030D-6E8A-4147-A177-3AD203B41FA5}">
                      <a16:colId xmlns:a16="http://schemas.microsoft.com/office/drawing/2014/main" val="20000"/>
                    </a:ext>
                  </a:extLst>
                </a:gridCol>
                <a:gridCol w="957554">
                  <a:extLst>
                    <a:ext uri="{9D8B030D-6E8A-4147-A177-3AD203B41FA5}">
                      <a16:colId xmlns:a16="http://schemas.microsoft.com/office/drawing/2014/main" val="20001"/>
                    </a:ext>
                  </a:extLst>
                </a:gridCol>
                <a:gridCol w="3866990">
                  <a:extLst>
                    <a:ext uri="{9D8B030D-6E8A-4147-A177-3AD203B41FA5}">
                      <a16:colId xmlns:a16="http://schemas.microsoft.com/office/drawing/2014/main" val="20002"/>
                    </a:ext>
                  </a:extLst>
                </a:gridCol>
              </a:tblGrid>
              <a:tr h="818544">
                <a:tc>
                  <a:txBody>
                    <a:bodyPr/>
                    <a:lstStyle/>
                    <a:p>
                      <a:pPr marL="0" lvl="0" indent="0" algn="ctr" rtl="0">
                        <a:spcBef>
                          <a:spcPts val="1000"/>
                        </a:spcBef>
                        <a:spcAft>
                          <a:spcPts val="2000"/>
                        </a:spcAft>
                        <a:buClr>
                          <a:schemeClr val="dk1"/>
                        </a:buClr>
                        <a:buSzPts val="1100"/>
                        <a:buFont typeface="Arial"/>
                        <a:buNone/>
                      </a:pPr>
                      <a:r>
                        <a:rPr lang="en-US" sz="4400" b="1">
                          <a:solidFill>
                            <a:schemeClr val="dk1"/>
                          </a:solidFill>
                          <a:latin typeface="Calibri"/>
                          <a:ea typeface="Montserrat"/>
                          <a:cs typeface="Montserrat"/>
                          <a:sym typeface="Montserrat"/>
                        </a:rPr>
                        <a:t>BAT</a:t>
                      </a:r>
                      <a:endParaRPr sz="4400">
                        <a:latin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1000"/>
                        </a:spcBef>
                        <a:spcAft>
                          <a:spcPts val="2000"/>
                        </a:spcAft>
                        <a:buClr>
                          <a:schemeClr val="dk1"/>
                        </a:buClr>
                        <a:buSzPts val="1100"/>
                        <a:buFont typeface="Arial"/>
                        <a:buNone/>
                      </a:pPr>
                      <a:r>
                        <a:rPr lang="en-US" sz="3200" b="1">
                          <a:solidFill>
                            <a:schemeClr val="dk1"/>
                          </a:solidFill>
                          <a:latin typeface="Calibri"/>
                          <a:ea typeface="Montserrat"/>
                          <a:cs typeface="Montserrat"/>
                        </a:rPr>
                        <a:t>    </a:t>
                      </a:r>
                      <a:r>
                        <a:rPr lang="en-US" sz="3200" b="1">
                          <a:solidFill>
                            <a:schemeClr val="dk1"/>
                          </a:solidFill>
                          <a:latin typeface="Calibri"/>
                          <a:ea typeface="Montserrat"/>
                          <a:cs typeface="Montserrat"/>
                          <a:sym typeface="Montserrat"/>
                        </a:rPr>
                        <a:t>or</a:t>
                      </a:r>
                      <a:endParaRPr sz="3200" b="1">
                        <a:solidFill>
                          <a:schemeClr val="dk1"/>
                        </a:solidFill>
                        <a:latin typeface="Calibri"/>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1000"/>
                        </a:spcBef>
                        <a:spcAft>
                          <a:spcPts val="2000"/>
                        </a:spcAft>
                        <a:buClr>
                          <a:schemeClr val="dk1"/>
                        </a:buClr>
                        <a:buSzPts val="1100"/>
                        <a:buFont typeface="Arial"/>
                        <a:buNone/>
                      </a:pPr>
                      <a:r>
                        <a:rPr lang="en-US" sz="4400" b="1">
                          <a:solidFill>
                            <a:schemeClr val="dk1"/>
                          </a:solidFill>
                          <a:latin typeface="Calibri"/>
                          <a:ea typeface="Montserrat"/>
                          <a:cs typeface="Montserrat"/>
                        </a:rPr>
                        <a:t>          </a:t>
                      </a:r>
                      <a:r>
                        <a:rPr lang="en-US" sz="4400" b="1">
                          <a:solidFill>
                            <a:schemeClr val="dk1"/>
                          </a:solidFill>
                          <a:latin typeface="Calibri"/>
                          <a:ea typeface="Montserrat"/>
                          <a:cs typeface="Montserrat"/>
                          <a:sym typeface="Montserrat"/>
                        </a:rPr>
                        <a:t> BALL?</a:t>
                      </a:r>
                      <a:endParaRPr sz="4400">
                        <a:latin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523835">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271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Icebreaker example: </a:t>
            </a:r>
          </a:p>
        </p:txBody>
      </p:sp>
      <p:sp>
        <p:nvSpPr>
          <p:cNvPr id="6" name="TextBox 5">
            <a:extLst>
              <a:ext uri="{FF2B5EF4-FFF2-40B4-BE49-F238E27FC236}">
                <a16:creationId xmlns:a16="http://schemas.microsoft.com/office/drawing/2014/main" id="{C18154AE-1911-D32E-DA25-7666F60AB0B9}"/>
              </a:ext>
            </a:extLst>
          </p:cNvPr>
          <p:cNvSpPr txBox="1"/>
          <p:nvPr/>
        </p:nvSpPr>
        <p:spPr>
          <a:xfrm>
            <a:off x="3343275" y="27717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56B1D9B8-6513-AD7F-C54C-449420EC67CC}"/>
              </a:ext>
            </a:extLst>
          </p:cNvPr>
          <p:cNvSpPr txBox="1"/>
          <p:nvPr/>
        </p:nvSpPr>
        <p:spPr>
          <a:xfrm>
            <a:off x="747993" y="1499483"/>
            <a:ext cx="627246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Tell a story: </a:t>
            </a:r>
            <a:r>
              <a:rPr lang="en-US" sz="2800">
                <a:cs typeface="Calibri"/>
              </a:rPr>
              <a:t> Tell us about something that worked out for you in the past week?  </a:t>
            </a:r>
          </a:p>
        </p:txBody>
      </p:sp>
    </p:spTree>
    <p:extLst>
      <p:ext uri="{BB962C8B-B14F-4D97-AF65-F5344CB8AC3E}">
        <p14:creationId xmlns:p14="http://schemas.microsoft.com/office/powerpoint/2010/main" val="8535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55D9E-133A-0040-ABB9-9572868493DA}"/>
              </a:ext>
            </a:extLst>
          </p:cNvPr>
          <p:cNvSpPr>
            <a:spLocks noGrp="1"/>
          </p:cNvSpPr>
          <p:nvPr>
            <p:ph type="title"/>
          </p:nvPr>
        </p:nvSpPr>
        <p:spPr/>
        <p:txBody>
          <a:bodyPr lIns="91440" tIns="45720" rIns="91440" bIns="45720" anchor="b"/>
          <a:lstStyle/>
          <a:p>
            <a:r>
              <a:rPr lang="en-US" sz="2800">
                <a:latin typeface="Open Sans"/>
              </a:rPr>
              <a:t>Icebreaker collaboration: Tangram challenge</a:t>
            </a:r>
          </a:p>
        </p:txBody>
      </p:sp>
      <p:sp>
        <p:nvSpPr>
          <p:cNvPr id="5" name="Text Placeholder 4">
            <a:extLst>
              <a:ext uri="{FF2B5EF4-FFF2-40B4-BE49-F238E27FC236}">
                <a16:creationId xmlns:a16="http://schemas.microsoft.com/office/drawing/2014/main" id="{5BC2284C-EAFF-E47A-D361-0D00B1CEEE09}"/>
              </a:ext>
            </a:extLst>
          </p:cNvPr>
          <p:cNvSpPr>
            <a:spLocks noGrp="1"/>
          </p:cNvSpPr>
          <p:nvPr>
            <p:ph type="body" sz="quarter" idx="11"/>
          </p:nvPr>
        </p:nvSpPr>
        <p:spPr>
          <a:xfrm>
            <a:off x="487856" y="1475848"/>
            <a:ext cx="2579194" cy="3781952"/>
          </a:xfrm>
        </p:spPr>
        <p:txBody>
          <a:bodyPr lIns="91440" tIns="45720" rIns="91440" bIns="45720" anchor="t"/>
          <a:lstStyle/>
          <a:p>
            <a:pPr marL="336550" indent="-285750">
              <a:spcBef>
                <a:spcPts val="1000"/>
              </a:spcBef>
              <a:buSzPts val="2800"/>
              <a:buFont typeface="Arial" panose="020B0604020202020204" pitchFamily="34" charset="0"/>
              <a:buChar char="•"/>
            </a:pPr>
            <a:r>
              <a:rPr lang="en-US" sz="1600" b="0">
                <a:latin typeface="Calibri"/>
                <a:cs typeface="Calibri"/>
              </a:rPr>
              <a:t>Introduce yourselves. </a:t>
            </a:r>
            <a:endParaRPr lang="en-US" sz="1600" b="0">
              <a:latin typeface="Calibri" panose="020F0502020204030204" pitchFamily="34" charset="0"/>
              <a:cs typeface="Calibri" panose="020F0502020204030204" pitchFamily="34" charset="0"/>
            </a:endParaRPr>
          </a:p>
          <a:p>
            <a:pPr marL="336550" indent="-285750">
              <a:spcBef>
                <a:spcPts val="1000"/>
              </a:spcBef>
              <a:buSzPts val="2800"/>
              <a:buFont typeface="Arial" panose="020B0604020202020204" pitchFamily="34" charset="0"/>
              <a:buChar char="•"/>
            </a:pPr>
            <a:r>
              <a:rPr lang="en-US" sz="1600" b="0">
                <a:latin typeface="Calibri"/>
                <a:cs typeface="Calibri"/>
              </a:rPr>
              <a:t>Decide who will share their screen. </a:t>
            </a:r>
            <a:endParaRPr lang="en-US" sz="1600" b="0">
              <a:latin typeface="Calibri" panose="020F0502020204030204" pitchFamily="34" charset="0"/>
              <a:cs typeface="Calibri" panose="020F0502020204030204" pitchFamily="34" charset="0"/>
            </a:endParaRPr>
          </a:p>
          <a:p>
            <a:pPr marL="336550" indent="-285750">
              <a:spcBef>
                <a:spcPts val="1000"/>
              </a:spcBef>
              <a:buSzPts val="2800"/>
              <a:buFont typeface="Arial" panose="020B0604020202020204" pitchFamily="34" charset="0"/>
              <a:buChar char="•"/>
            </a:pPr>
            <a:r>
              <a:rPr lang="en-US" sz="1600" b="0">
                <a:latin typeface="Calibri"/>
                <a:cs typeface="Calibri"/>
              </a:rPr>
              <a:t>Other people decide which shapes to build.</a:t>
            </a:r>
          </a:p>
          <a:p>
            <a:pPr marL="336550" indent="-285750">
              <a:spcBef>
                <a:spcPts val="1000"/>
              </a:spcBef>
              <a:buSzPts val="2800"/>
              <a:buFont typeface="Arial" panose="020B0604020202020204" pitchFamily="34" charset="0"/>
              <a:buChar char="•"/>
            </a:pPr>
            <a:r>
              <a:rPr lang="en-US" sz="1600" b="0">
                <a:latin typeface="Calibri"/>
                <a:cs typeface="Calibri"/>
              </a:rPr>
              <a:t>Rules: You must use </a:t>
            </a:r>
            <a:r>
              <a:rPr lang="en-US" sz="1600" b="0" i="1">
                <a:latin typeface="Calibri"/>
                <a:cs typeface="Calibri"/>
              </a:rPr>
              <a:t>all</a:t>
            </a:r>
            <a:r>
              <a:rPr lang="en-US" sz="1600" b="0">
                <a:latin typeface="Calibri"/>
                <a:cs typeface="Calibri"/>
              </a:rPr>
              <a:t> 7 shapes and they cannot overlap.</a:t>
            </a:r>
          </a:p>
          <a:p>
            <a:pPr marL="336550" indent="-285750">
              <a:spcBef>
                <a:spcPts val="1000"/>
              </a:spcBef>
              <a:buSzPts val="2800"/>
              <a:buFont typeface="Arial" panose="020B0604020202020204" pitchFamily="34" charset="0"/>
              <a:buChar char="•"/>
            </a:pPr>
            <a:r>
              <a:rPr lang="en-US" sz="1600" b="0">
                <a:latin typeface="Calibri"/>
                <a:cs typeface="Calibri"/>
              </a:rPr>
              <a:t>How many tangrams can you make together in 3 minutes? </a:t>
            </a:r>
            <a:endParaRPr lang="en-US" sz="1600" b="0">
              <a:latin typeface="Calibri" panose="020F0502020204030204" pitchFamily="34" charset="0"/>
              <a:cs typeface="Calibri" panose="020F0502020204030204" pitchFamily="34" charset="0"/>
            </a:endParaRPr>
          </a:p>
        </p:txBody>
      </p:sp>
      <p:pic>
        <p:nvPicPr>
          <p:cNvPr id="8" name="Google Shape;564;p92">
            <a:extLst>
              <a:ext uri="{FF2B5EF4-FFF2-40B4-BE49-F238E27FC236}">
                <a16:creationId xmlns:a16="http://schemas.microsoft.com/office/drawing/2014/main" id="{E10BE75F-1757-23F7-E60A-358864CFD227}"/>
              </a:ext>
            </a:extLst>
          </p:cNvPr>
          <p:cNvPicPr preferRelativeResize="0"/>
          <p:nvPr/>
        </p:nvPicPr>
        <p:blipFill>
          <a:blip r:embed="rId3">
            <a:alphaModFix/>
          </a:blip>
          <a:stretch>
            <a:fillRect/>
          </a:stretch>
        </p:blipFill>
        <p:spPr>
          <a:xfrm>
            <a:off x="3320046" y="1301262"/>
            <a:ext cx="4916346" cy="2795972"/>
          </a:xfrm>
          <a:prstGeom prst="rect">
            <a:avLst/>
          </a:prstGeom>
          <a:noFill/>
          <a:ln w="9525" cap="flat" cmpd="sng">
            <a:solidFill>
              <a:schemeClr val="dk2"/>
            </a:solidFill>
            <a:prstDash val="solid"/>
            <a:round/>
            <a:headEnd type="none" w="sm" len="sm"/>
            <a:tailEnd type="none" w="sm" len="sm"/>
          </a:ln>
        </p:spPr>
      </p:pic>
      <p:pic>
        <p:nvPicPr>
          <p:cNvPr id="10" name="Google Shape;567;p92">
            <a:extLst>
              <a:ext uri="{FF2B5EF4-FFF2-40B4-BE49-F238E27FC236}">
                <a16:creationId xmlns:a16="http://schemas.microsoft.com/office/drawing/2014/main" id="{0B2B39ED-18F1-9344-21CF-69CD4CFAA8CD}"/>
              </a:ext>
            </a:extLst>
          </p:cNvPr>
          <p:cNvPicPr preferRelativeResize="0"/>
          <p:nvPr/>
        </p:nvPicPr>
        <p:blipFill>
          <a:blip r:embed="rId4">
            <a:alphaModFix/>
          </a:blip>
          <a:stretch>
            <a:fillRect/>
          </a:stretch>
        </p:blipFill>
        <p:spPr>
          <a:xfrm>
            <a:off x="4900412" y="4262238"/>
            <a:ext cx="1933572" cy="961349"/>
          </a:xfrm>
          <a:prstGeom prst="rect">
            <a:avLst/>
          </a:prstGeom>
          <a:noFill/>
          <a:ln w="9525" cap="flat" cmpd="sng">
            <a:solidFill>
              <a:schemeClr val="dk2"/>
            </a:solidFill>
            <a:prstDash val="solid"/>
            <a:round/>
            <a:headEnd type="none" w="sm" len="sm"/>
            <a:tailEnd type="none" w="sm" len="sm"/>
          </a:ln>
        </p:spPr>
      </p:pic>
      <p:sp>
        <p:nvSpPr>
          <p:cNvPr id="11" name="Google Shape;565;p92">
            <a:extLst>
              <a:ext uri="{FF2B5EF4-FFF2-40B4-BE49-F238E27FC236}">
                <a16:creationId xmlns:a16="http://schemas.microsoft.com/office/drawing/2014/main" id="{F025A63A-4DD0-7857-3A0F-ED4CF767822B}"/>
              </a:ext>
            </a:extLst>
          </p:cNvPr>
          <p:cNvSpPr/>
          <p:nvPr/>
        </p:nvSpPr>
        <p:spPr>
          <a:xfrm rot="1384400">
            <a:off x="3691797" y="4106358"/>
            <a:ext cx="1198814" cy="294713"/>
          </a:xfrm>
          <a:prstGeom prst="leftArrow">
            <a:avLst>
              <a:gd name="adj1" fmla="val 50004"/>
              <a:gd name="adj2" fmla="val 50000"/>
            </a:avLst>
          </a:prstGeom>
          <a:solidFill>
            <a:srgbClr val="6600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3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CB146-DF80-825A-C3D3-39403FF6F2F8}"/>
              </a:ext>
            </a:extLst>
          </p:cNvPr>
          <p:cNvSpPr>
            <a:spLocks noGrp="1"/>
          </p:cNvSpPr>
          <p:nvPr>
            <p:ph type="title"/>
          </p:nvPr>
        </p:nvSpPr>
        <p:spPr/>
        <p:txBody>
          <a:bodyPr lIns="91440" tIns="45720" rIns="91440" bIns="45720" anchor="b"/>
          <a:lstStyle/>
          <a:p>
            <a:r>
              <a:rPr lang="en-US" sz="2800">
                <a:latin typeface="Open Sans"/>
              </a:rPr>
              <a:t>Tangrams: Record which shapes you build!</a:t>
            </a:r>
          </a:p>
        </p:txBody>
      </p:sp>
      <p:pic>
        <p:nvPicPr>
          <p:cNvPr id="6" name="Google Shape;586;p94">
            <a:extLst>
              <a:ext uri="{FF2B5EF4-FFF2-40B4-BE49-F238E27FC236}">
                <a16:creationId xmlns:a16="http://schemas.microsoft.com/office/drawing/2014/main" id="{F7EAD907-D336-2525-C99D-B856B607EBBC}"/>
              </a:ext>
            </a:extLst>
          </p:cNvPr>
          <p:cNvPicPr preferRelativeResize="0"/>
          <p:nvPr/>
        </p:nvPicPr>
        <p:blipFill rotWithShape="1">
          <a:blip r:embed="rId3">
            <a:alphaModFix/>
          </a:blip>
          <a:srcRect l="6033" t="11754" r="6645" b="21194"/>
          <a:stretch/>
        </p:blipFill>
        <p:spPr>
          <a:xfrm>
            <a:off x="2645754" y="2458469"/>
            <a:ext cx="3447831" cy="1112056"/>
          </a:xfrm>
          <a:prstGeom prst="rect">
            <a:avLst/>
          </a:prstGeom>
          <a:noFill/>
          <a:ln>
            <a:noFill/>
          </a:ln>
        </p:spPr>
      </p:pic>
      <p:pic>
        <p:nvPicPr>
          <p:cNvPr id="7" name="Google Shape;575;p93">
            <a:extLst>
              <a:ext uri="{FF2B5EF4-FFF2-40B4-BE49-F238E27FC236}">
                <a16:creationId xmlns:a16="http://schemas.microsoft.com/office/drawing/2014/main" id="{0C03862F-9458-3FF6-0EAB-BCD855093D35}"/>
              </a:ext>
            </a:extLst>
          </p:cNvPr>
          <p:cNvPicPr preferRelativeResize="0"/>
          <p:nvPr/>
        </p:nvPicPr>
        <p:blipFill>
          <a:blip r:embed="rId4">
            <a:alphaModFix/>
          </a:blip>
          <a:stretch>
            <a:fillRect/>
          </a:stretch>
        </p:blipFill>
        <p:spPr>
          <a:xfrm>
            <a:off x="671758" y="1457325"/>
            <a:ext cx="7395825" cy="1001144"/>
          </a:xfrm>
          <a:prstGeom prst="rect">
            <a:avLst/>
          </a:prstGeom>
          <a:noFill/>
          <a:ln>
            <a:noFill/>
          </a:ln>
        </p:spPr>
      </p:pic>
      <p:pic>
        <p:nvPicPr>
          <p:cNvPr id="9" name="Google Shape;578;p93">
            <a:extLst>
              <a:ext uri="{FF2B5EF4-FFF2-40B4-BE49-F238E27FC236}">
                <a16:creationId xmlns:a16="http://schemas.microsoft.com/office/drawing/2014/main" id="{9706E67E-D7DF-B057-7324-2DF63DF1866F}"/>
              </a:ext>
            </a:extLst>
          </p:cNvPr>
          <p:cNvPicPr preferRelativeResize="0"/>
          <p:nvPr/>
        </p:nvPicPr>
        <p:blipFill>
          <a:blip r:embed="rId5">
            <a:alphaModFix/>
          </a:blip>
          <a:stretch>
            <a:fillRect/>
          </a:stretch>
        </p:blipFill>
        <p:spPr>
          <a:xfrm>
            <a:off x="628869" y="3570525"/>
            <a:ext cx="7481600" cy="1001145"/>
          </a:xfrm>
          <a:prstGeom prst="rect">
            <a:avLst/>
          </a:prstGeom>
          <a:noFill/>
          <a:ln>
            <a:noFill/>
          </a:ln>
        </p:spPr>
      </p:pic>
      <p:sp>
        <p:nvSpPr>
          <p:cNvPr id="13" name="TextBox 12">
            <a:extLst>
              <a:ext uri="{FF2B5EF4-FFF2-40B4-BE49-F238E27FC236}">
                <a16:creationId xmlns:a16="http://schemas.microsoft.com/office/drawing/2014/main" id="{B87EDE29-0FDF-FB0B-2216-09B0BDEDD8F1}"/>
              </a:ext>
            </a:extLst>
          </p:cNvPr>
          <p:cNvSpPr txBox="1"/>
          <p:nvPr/>
        </p:nvSpPr>
        <p:spPr>
          <a:xfrm>
            <a:off x="3133725" y="4682581"/>
            <a:ext cx="4572000" cy="339645"/>
          </a:xfrm>
          <a:prstGeom prst="rect">
            <a:avLst/>
          </a:prstGeom>
          <a:noFill/>
        </p:spPr>
        <p:txBody>
          <a:bodyPr wrap="square">
            <a:spAutoFit/>
          </a:bodyPr>
          <a:lstStyle/>
          <a:p>
            <a:r>
              <a:rPr lang="en-US"/>
              <a:t>https://mathigon.org/tangram</a:t>
            </a:r>
          </a:p>
        </p:txBody>
      </p:sp>
    </p:spTree>
    <p:extLst>
      <p:ext uri="{BB962C8B-B14F-4D97-AF65-F5344CB8AC3E}">
        <p14:creationId xmlns:p14="http://schemas.microsoft.com/office/powerpoint/2010/main" val="392937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60877-920C-4F0D-DC54-FE4A93C49626}"/>
              </a:ext>
            </a:extLst>
          </p:cNvPr>
          <p:cNvSpPr>
            <a:spLocks noGrp="1"/>
          </p:cNvSpPr>
          <p:nvPr>
            <p:ph type="body" sz="quarter" idx="11"/>
          </p:nvPr>
        </p:nvSpPr>
        <p:spPr>
          <a:xfrm>
            <a:off x="666720" y="4356623"/>
            <a:ext cx="8189391" cy="780951"/>
          </a:xfrm>
        </p:spPr>
        <p:txBody>
          <a:bodyPr lIns="91440" tIns="45720" rIns="91440" bIns="45720" anchor="t"/>
          <a:lstStyle/>
          <a:p>
            <a:pPr marL="0" indent="0">
              <a:buNone/>
            </a:pPr>
            <a:r>
              <a:rPr lang="en-US" sz="2400">
                <a:ea typeface="Open Sans"/>
              </a:rPr>
              <a:t>   </a:t>
            </a:r>
            <a:endParaRPr lang="en-US"/>
          </a:p>
          <a:p>
            <a:pPr marL="457200" indent="-457200">
              <a:buAutoNum type="arabicPeriod"/>
            </a:pPr>
            <a:endParaRPr lang="en-US" sz="2400">
              <a:ea typeface="Open Sans"/>
            </a:endParaRPr>
          </a:p>
          <a:p>
            <a:pPr marL="457200" indent="-457200">
              <a:buAutoNum type="arabicPeriod"/>
            </a:pPr>
            <a:endParaRPr lang="en-US" sz="2400">
              <a:ea typeface="Open Sans"/>
            </a:endParaRPr>
          </a:p>
          <a:p>
            <a:pPr marL="457200" indent="-457200">
              <a:buFont typeface="Calibri"/>
              <a:buAutoNum type="arabicPeriod"/>
            </a:pPr>
            <a:endParaRPr lang="en-US" sz="2400">
              <a:ea typeface="Open Sans"/>
            </a:endParaRPr>
          </a:p>
        </p:txBody>
      </p:sp>
      <p:sp>
        <p:nvSpPr>
          <p:cNvPr id="3" name="Text Placeholder 2">
            <a:extLst>
              <a:ext uri="{FF2B5EF4-FFF2-40B4-BE49-F238E27FC236}">
                <a16:creationId xmlns:a16="http://schemas.microsoft.com/office/drawing/2014/main" id="{89F58713-2D00-AC0B-A4F5-11E979957DF0}"/>
              </a:ext>
            </a:extLst>
          </p:cNvPr>
          <p:cNvSpPr>
            <a:spLocks noGrp="1"/>
          </p:cNvSpPr>
          <p:nvPr>
            <p:ph type="body" sz="quarter" idx="12"/>
          </p:nvPr>
        </p:nvSpPr>
        <p:spPr>
          <a:xfrm>
            <a:off x="671757" y="1434501"/>
            <a:ext cx="8192384" cy="1184445"/>
          </a:xfrm>
        </p:spPr>
        <p:txBody>
          <a:bodyPr lIns="91440" tIns="45720" rIns="91440" bIns="45720" anchor="t">
            <a:noAutofit/>
          </a:bodyPr>
          <a:lstStyle/>
          <a:p>
            <a:r>
              <a:rPr lang="en-US" sz="2400">
                <a:latin typeface="Calibri"/>
              </a:rPr>
              <a:t>Why are icebreakers important? </a:t>
            </a:r>
            <a:endParaRPr lang="en-US"/>
          </a:p>
          <a:p>
            <a:r>
              <a:rPr lang="en-US" sz="2400">
                <a:latin typeface="Calibri"/>
              </a:rPr>
              <a:t>What should/could happen in icebreakers...  to support student engagement? </a:t>
            </a:r>
            <a:endParaRPr lang="en-US"/>
          </a:p>
          <a:p>
            <a:endParaRPr lang="en-US" sz="2400">
              <a:latin typeface="Calibri"/>
            </a:endParaRPr>
          </a:p>
          <a:p>
            <a:r>
              <a:rPr lang="en-US" sz="2400">
                <a:latin typeface="Calibri"/>
              </a:rPr>
              <a:t>Hint: The four C's...</a:t>
            </a:r>
          </a:p>
        </p:txBody>
      </p:sp>
      <p:sp>
        <p:nvSpPr>
          <p:cNvPr id="4" name="Title 3">
            <a:extLst>
              <a:ext uri="{FF2B5EF4-FFF2-40B4-BE49-F238E27FC236}">
                <a16:creationId xmlns:a16="http://schemas.microsoft.com/office/drawing/2014/main" id="{AFFF9E57-0613-0042-8FFB-BAACA9C6A3A2}"/>
              </a:ext>
            </a:extLst>
          </p:cNvPr>
          <p:cNvSpPr>
            <a:spLocks noGrp="1"/>
          </p:cNvSpPr>
          <p:nvPr>
            <p:ph type="title"/>
          </p:nvPr>
        </p:nvSpPr>
        <p:spPr/>
        <p:txBody>
          <a:bodyPr lIns="91440" tIns="45720" rIns="91440" bIns="45720" anchor="b"/>
          <a:lstStyle/>
          <a:p>
            <a:r>
              <a:rPr lang="en-US" sz="2800">
                <a:latin typeface="Open Sans"/>
              </a:rPr>
              <a:t>Debrief: Evaluate icebreakers</a:t>
            </a:r>
          </a:p>
        </p:txBody>
      </p:sp>
      <p:sp>
        <p:nvSpPr>
          <p:cNvPr id="5" name="TextBox 4">
            <a:extLst>
              <a:ext uri="{FF2B5EF4-FFF2-40B4-BE49-F238E27FC236}">
                <a16:creationId xmlns:a16="http://schemas.microsoft.com/office/drawing/2014/main" id="{7BDC48A1-F9D2-30C8-B251-503E35C380D4}"/>
              </a:ext>
            </a:extLst>
          </p:cNvPr>
          <p:cNvSpPr txBox="1"/>
          <p:nvPr/>
        </p:nvSpPr>
        <p:spPr>
          <a:xfrm>
            <a:off x="667266" y="4358846"/>
            <a:ext cx="81801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spcBef>
                <a:spcPct val="20000"/>
              </a:spcBef>
            </a:pPr>
            <a:endParaRPr lang="en-US" sz="1600">
              <a:ea typeface="+mn-lt"/>
              <a:cs typeface="+mn-lt"/>
            </a:endParaRPr>
          </a:p>
          <a:p>
            <a:pPr>
              <a:lnSpc>
                <a:spcPct val="90000"/>
              </a:lnSpc>
              <a:spcBef>
                <a:spcPct val="20000"/>
              </a:spcBef>
            </a:pPr>
            <a:r>
              <a:rPr lang="en-US" sz="1600">
                <a:ea typeface="+mn-lt"/>
                <a:cs typeface="+mn-lt"/>
              </a:rPr>
              <a:t>[Principles of Engagement: Community + Stories + depending on outcomes of icebreaker/s used]</a:t>
            </a:r>
            <a:endParaRPr lang="en-US"/>
          </a:p>
        </p:txBody>
      </p:sp>
    </p:spTree>
    <p:extLst>
      <p:ext uri="{BB962C8B-B14F-4D97-AF65-F5344CB8AC3E}">
        <p14:creationId xmlns:p14="http://schemas.microsoft.com/office/powerpoint/2010/main" val="247374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60877-920C-4F0D-DC54-FE4A93C49626}"/>
              </a:ext>
            </a:extLst>
          </p:cNvPr>
          <p:cNvSpPr>
            <a:spLocks noGrp="1"/>
          </p:cNvSpPr>
          <p:nvPr>
            <p:ph type="body" sz="quarter" idx="11"/>
          </p:nvPr>
        </p:nvSpPr>
        <p:spPr>
          <a:xfrm>
            <a:off x="670427" y="2850271"/>
            <a:ext cx="8197113" cy="2410500"/>
          </a:xfrm>
        </p:spPr>
        <p:txBody>
          <a:bodyPr lIns="91440" tIns="45720" rIns="91440" bIns="45720" anchor="t"/>
          <a:lstStyle/>
          <a:p>
            <a:pPr marL="457200" indent="-457200">
              <a:buFont typeface="+mj-lt"/>
              <a:buAutoNum type="arabicPeriod"/>
            </a:pPr>
            <a:r>
              <a:rPr lang="en-US" sz="2800">
                <a:latin typeface="Calibri"/>
              </a:rPr>
              <a:t>Communication</a:t>
            </a:r>
            <a:endParaRPr lang="en-US" sz="2800">
              <a:latin typeface="Calibri"/>
              <a:ea typeface="Open Sans"/>
            </a:endParaRPr>
          </a:p>
          <a:p>
            <a:pPr marL="457200" indent="-457200">
              <a:buFont typeface="+mj-lt"/>
              <a:buAutoNum type="arabicPeriod"/>
            </a:pPr>
            <a:r>
              <a:rPr lang="en-US" sz="2800">
                <a:latin typeface="Calibri"/>
              </a:rPr>
              <a:t>Collaboration</a:t>
            </a:r>
            <a:endParaRPr lang="en-US" sz="2800">
              <a:latin typeface="Calibri"/>
              <a:ea typeface="Open Sans"/>
            </a:endParaRPr>
          </a:p>
          <a:p>
            <a:pPr marL="457200" indent="-457200">
              <a:buFont typeface="+mj-lt"/>
              <a:buAutoNum type="arabicPeriod"/>
            </a:pPr>
            <a:r>
              <a:rPr lang="en-US" sz="2800">
                <a:latin typeface="Calibri"/>
              </a:rPr>
              <a:t>Critical thinking</a:t>
            </a:r>
            <a:endParaRPr lang="en-US" sz="2800">
              <a:latin typeface="Calibri"/>
              <a:ea typeface="Open Sans"/>
            </a:endParaRPr>
          </a:p>
          <a:p>
            <a:pPr marL="457200" indent="-457200">
              <a:buFont typeface="+mj-lt"/>
              <a:buAutoNum type="arabicPeriod"/>
            </a:pPr>
            <a:r>
              <a:rPr lang="en-US" sz="2800">
                <a:latin typeface="Calibri"/>
              </a:rPr>
              <a:t>Creativity</a:t>
            </a:r>
            <a:endParaRPr lang="en-US" sz="2800">
              <a:latin typeface="Calibri"/>
              <a:ea typeface="Open Sans"/>
            </a:endParaRPr>
          </a:p>
        </p:txBody>
      </p:sp>
      <p:sp>
        <p:nvSpPr>
          <p:cNvPr id="3" name="Text Placeholder 2">
            <a:extLst>
              <a:ext uri="{FF2B5EF4-FFF2-40B4-BE49-F238E27FC236}">
                <a16:creationId xmlns:a16="http://schemas.microsoft.com/office/drawing/2014/main" id="{89F58713-2D00-AC0B-A4F5-11E979957DF0}"/>
              </a:ext>
            </a:extLst>
          </p:cNvPr>
          <p:cNvSpPr>
            <a:spLocks noGrp="1"/>
          </p:cNvSpPr>
          <p:nvPr>
            <p:ph type="body" sz="quarter" idx="12"/>
          </p:nvPr>
        </p:nvSpPr>
        <p:spPr>
          <a:xfrm>
            <a:off x="671757" y="1434501"/>
            <a:ext cx="8184662" cy="906417"/>
          </a:xfrm>
        </p:spPr>
        <p:txBody>
          <a:bodyPr lIns="91440" tIns="45720" rIns="91440" bIns="45720" anchor="t">
            <a:noAutofit/>
          </a:bodyPr>
          <a:lstStyle/>
          <a:p>
            <a:r>
              <a:rPr lang="en-US" sz="2400">
                <a:latin typeface="Calibri"/>
              </a:rPr>
              <a:t>What should/could happen in icebreakers to spur engagement?  </a:t>
            </a:r>
          </a:p>
          <a:p>
            <a:endParaRPr lang="en-US" sz="2400">
              <a:latin typeface="Calibri"/>
            </a:endParaRPr>
          </a:p>
          <a:p>
            <a:r>
              <a:rPr lang="en-US" sz="2400">
                <a:latin typeface="Calibri"/>
              </a:rPr>
              <a:t>The four C's...</a:t>
            </a:r>
            <a:endParaRPr lang="en-US"/>
          </a:p>
          <a:p>
            <a:endParaRPr lang="en-US" sz="2400">
              <a:latin typeface="Calibri"/>
            </a:endParaRPr>
          </a:p>
        </p:txBody>
      </p:sp>
      <p:sp>
        <p:nvSpPr>
          <p:cNvPr id="4" name="Title 3">
            <a:extLst>
              <a:ext uri="{FF2B5EF4-FFF2-40B4-BE49-F238E27FC236}">
                <a16:creationId xmlns:a16="http://schemas.microsoft.com/office/drawing/2014/main" id="{AFFF9E57-0613-0042-8FFB-BAACA9C6A3A2}"/>
              </a:ext>
            </a:extLst>
          </p:cNvPr>
          <p:cNvSpPr>
            <a:spLocks noGrp="1"/>
          </p:cNvSpPr>
          <p:nvPr>
            <p:ph type="title"/>
          </p:nvPr>
        </p:nvSpPr>
        <p:spPr/>
        <p:txBody>
          <a:bodyPr lIns="91440" tIns="45720" rIns="91440" bIns="45720" anchor="b"/>
          <a:lstStyle/>
          <a:p>
            <a:r>
              <a:rPr lang="en-US" sz="2800">
                <a:latin typeface="Open Sans"/>
              </a:rPr>
              <a:t>Debrief: Evaluate icebreakers</a:t>
            </a:r>
          </a:p>
        </p:txBody>
      </p:sp>
    </p:spTree>
    <p:extLst>
      <p:ext uri="{BB962C8B-B14F-4D97-AF65-F5344CB8AC3E}">
        <p14:creationId xmlns:p14="http://schemas.microsoft.com/office/powerpoint/2010/main" val="400577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pPr>
              <a:spcBef>
                <a:spcPts val="0"/>
              </a:spcBef>
            </a:pPr>
            <a:br>
              <a:rPr lang="en-US" sz="3600" dirty="0">
                <a:latin typeface="Open Sans"/>
              </a:rPr>
            </a:br>
            <a:r>
              <a:rPr lang="en-US" sz="3600" dirty="0">
                <a:latin typeface="Open Sans"/>
              </a:rPr>
              <a:t>Engagement strategies (Part I):</a:t>
            </a:r>
            <a:endParaRPr lang="en-US" sz="36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671756" y="1772227"/>
            <a:ext cx="4572000" cy="1569660"/>
          </a:xfrm>
          <a:prstGeom prst="rect">
            <a:avLst/>
          </a:prstGeom>
          <a:noFill/>
        </p:spPr>
        <p:txBody>
          <a:bodyPr wrap="square" lIns="91440" tIns="45720" rIns="91440" bIns="45720" anchor="t">
            <a:spAutoFit/>
          </a:bodyPr>
          <a:lstStyle/>
          <a:p>
            <a:pPr marL="514350" indent="-514350">
              <a:buFont typeface="+mj-lt"/>
              <a:buAutoNum type="arabicPeriod"/>
            </a:pPr>
            <a:r>
              <a:rPr lang="en-US" sz="2400" dirty="0">
                <a:solidFill>
                  <a:schemeClr val="tx2"/>
                </a:solidFill>
                <a:latin typeface="Calibri"/>
                <a:cs typeface="David"/>
              </a:rPr>
              <a:t>Brainstorming</a:t>
            </a:r>
          </a:p>
          <a:p>
            <a:pPr marL="514350" indent="-514350">
              <a:buAutoNum type="arabicPeriod"/>
            </a:pPr>
            <a:r>
              <a:rPr lang="en-US" sz="2400" dirty="0">
                <a:solidFill>
                  <a:schemeClr val="tx2"/>
                </a:solidFill>
                <a:ea typeface="+mn-lt"/>
                <a:cs typeface="+mn-lt"/>
              </a:rPr>
              <a:t>5-question pause (Jeopardy!) </a:t>
            </a:r>
            <a:endParaRPr lang="en-US" sz="2400" dirty="0">
              <a:solidFill>
                <a:schemeClr val="tx2"/>
              </a:solidFill>
              <a:latin typeface="Calibri"/>
              <a:cs typeface="Calibri"/>
            </a:endParaRPr>
          </a:p>
          <a:p>
            <a:pPr marL="514350" indent="-514350">
              <a:buAutoNum type="arabicPeriod"/>
            </a:pPr>
            <a:r>
              <a:rPr lang="en-US" sz="2400" dirty="0">
                <a:solidFill>
                  <a:schemeClr val="tx2"/>
                </a:solidFill>
                <a:latin typeface="Calibri"/>
                <a:cs typeface="David"/>
              </a:rPr>
              <a:t>Debrief activity/assignment</a:t>
            </a:r>
            <a:endParaRPr lang="en-US" dirty="0">
              <a:solidFill>
                <a:schemeClr val="tx2"/>
              </a:solidFill>
            </a:endParaRPr>
          </a:p>
          <a:p>
            <a:pPr marL="514350" indent="-514350">
              <a:buFont typeface="+mj-lt"/>
              <a:buAutoNum type="arabicPeriod"/>
            </a:pPr>
            <a:endParaRPr lang="en-US" sz="2400" dirty="0">
              <a:solidFill>
                <a:schemeClr val="tx2"/>
              </a:solidFill>
              <a:latin typeface="Calibri"/>
              <a:cs typeface="David" panose="020F0502020204030204" pitchFamily="34" charset="-79"/>
            </a:endParaRPr>
          </a:p>
        </p:txBody>
      </p:sp>
    </p:spTree>
    <p:extLst>
      <p:ext uri="{BB962C8B-B14F-4D97-AF65-F5344CB8AC3E}">
        <p14:creationId xmlns:p14="http://schemas.microsoft.com/office/powerpoint/2010/main" val="758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pPr>
              <a:spcBef>
                <a:spcPts val="0"/>
              </a:spcBef>
            </a:pPr>
            <a:r>
              <a:rPr lang="en-US" sz="3600" dirty="0">
                <a:latin typeface="Open Sans"/>
              </a:rPr>
              <a:t>Tools for accountability:</a:t>
            </a:r>
            <a:endParaRPr lang="en-US" sz="36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671756" y="1796257"/>
            <a:ext cx="6732772" cy="1938992"/>
          </a:xfrm>
          <a:prstGeom prst="rect">
            <a:avLst/>
          </a:prstGeom>
          <a:noFill/>
        </p:spPr>
        <p:txBody>
          <a:bodyPr wrap="square" lIns="91440" tIns="45720" rIns="91440" bIns="45720" anchor="t">
            <a:spAutoFit/>
          </a:bodyPr>
          <a:lstStyle/>
          <a:p>
            <a:pPr marL="514350" indent="-514350">
              <a:buAutoNum type="arabicPeriod"/>
            </a:pPr>
            <a:r>
              <a:rPr lang="en-US" sz="2000" dirty="0">
                <a:solidFill>
                  <a:schemeClr val="tx2"/>
                </a:solidFill>
                <a:latin typeface="Calibri"/>
                <a:cs typeface="David"/>
              </a:rPr>
              <a:t>Spokesperson shares out (Roles: Facilitator, time-keeper, researcher, note-taker, spokesperson)</a:t>
            </a:r>
            <a:endParaRPr lang="en-US" sz="2000" dirty="0">
              <a:solidFill>
                <a:schemeClr val="tx2"/>
              </a:solidFill>
              <a:latin typeface="Calibri"/>
              <a:ea typeface="Calibri"/>
              <a:cs typeface="Calibri"/>
            </a:endParaRPr>
          </a:p>
          <a:p>
            <a:pPr marL="514350" indent="-514350">
              <a:buAutoNum type="arabicPeriod"/>
            </a:pPr>
            <a:r>
              <a:rPr lang="en-US" sz="2000" dirty="0">
                <a:solidFill>
                  <a:schemeClr val="tx2"/>
                </a:solidFill>
                <a:latin typeface="Calibri"/>
                <a:cs typeface="David"/>
              </a:rPr>
              <a:t>Notes deck (Google slides)</a:t>
            </a:r>
            <a:endParaRPr lang="en-US" sz="2000" dirty="0">
              <a:solidFill>
                <a:schemeClr val="tx2"/>
              </a:solidFill>
              <a:latin typeface="Calibri"/>
              <a:ea typeface="Calibri"/>
              <a:cs typeface="Calibri"/>
            </a:endParaRPr>
          </a:p>
          <a:p>
            <a:pPr marL="514350" indent="-514350">
              <a:buAutoNum type="arabicPeriod"/>
            </a:pPr>
            <a:r>
              <a:rPr lang="en-US" sz="2000" dirty="0">
                <a:solidFill>
                  <a:schemeClr val="tx2"/>
                </a:solidFill>
                <a:latin typeface="Calibri"/>
                <a:cs typeface="David"/>
              </a:rPr>
              <a:t>Google </a:t>
            </a:r>
            <a:r>
              <a:rPr lang="en-US" sz="2000" dirty="0" err="1">
                <a:solidFill>
                  <a:schemeClr val="tx2"/>
                </a:solidFill>
                <a:latin typeface="Calibri"/>
                <a:cs typeface="David"/>
              </a:rPr>
              <a:t>Jamboard</a:t>
            </a:r>
            <a:r>
              <a:rPr lang="en-US" sz="2000" dirty="0">
                <a:solidFill>
                  <a:schemeClr val="tx2"/>
                </a:solidFill>
                <a:latin typeface="Calibri"/>
                <a:cs typeface="David"/>
              </a:rPr>
              <a:t> </a:t>
            </a:r>
            <a:endParaRPr lang="en-US" sz="2000" dirty="0">
              <a:solidFill>
                <a:schemeClr val="tx2"/>
              </a:solidFill>
              <a:latin typeface="Calibri"/>
              <a:cs typeface="Calibri"/>
            </a:endParaRPr>
          </a:p>
          <a:p>
            <a:pPr marL="514350" indent="-514350">
              <a:buAutoNum type="arabicPeriod"/>
            </a:pPr>
            <a:r>
              <a:rPr lang="en-US" sz="2000" dirty="0">
                <a:solidFill>
                  <a:schemeClr val="tx2"/>
                </a:solidFill>
                <a:latin typeface="Calibri"/>
                <a:cs typeface="David"/>
              </a:rPr>
              <a:t>Zoom Breakout rooms/Share screen/Whiteboards/Screenshots</a:t>
            </a:r>
            <a:endParaRPr lang="en-US" sz="2000" dirty="0">
              <a:solidFill>
                <a:schemeClr val="tx2"/>
              </a:solidFill>
              <a:latin typeface="Calibri"/>
              <a:cs typeface="David" panose="020F0502020204030204" pitchFamily="34" charset="-79"/>
            </a:endParaRPr>
          </a:p>
        </p:txBody>
      </p:sp>
    </p:spTree>
    <p:extLst>
      <p:ext uri="{BB962C8B-B14F-4D97-AF65-F5344CB8AC3E}">
        <p14:creationId xmlns:p14="http://schemas.microsoft.com/office/powerpoint/2010/main" val="32198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r>
              <a:rPr lang="en-US" sz="3600" dirty="0">
                <a:latin typeface="Open Sans"/>
              </a:rPr>
              <a:t>Welcome! </a:t>
            </a:r>
          </a:p>
        </p:txBody>
      </p:sp>
      <p:sp>
        <p:nvSpPr>
          <p:cNvPr id="5" name="TextBox 4">
            <a:extLst>
              <a:ext uri="{FF2B5EF4-FFF2-40B4-BE49-F238E27FC236}">
                <a16:creationId xmlns:a16="http://schemas.microsoft.com/office/drawing/2014/main" id="{EFE5472B-B23D-AE05-7735-4D2220F7EE06}"/>
              </a:ext>
            </a:extLst>
          </p:cNvPr>
          <p:cNvSpPr txBox="1"/>
          <p:nvPr/>
        </p:nvSpPr>
        <p:spPr>
          <a:xfrm>
            <a:off x="671756" y="2023197"/>
            <a:ext cx="6834780" cy="3058824"/>
          </a:xfrm>
          <a:prstGeom prst="rect">
            <a:avLst/>
          </a:prstGeom>
          <a:noFill/>
        </p:spPr>
        <p:txBody>
          <a:bodyPr wrap="square" lIns="91440" tIns="45720" rIns="91440" bIns="45720" anchor="t">
            <a:spAutoFit/>
          </a:bodyPr>
          <a:lstStyle/>
          <a:p>
            <a:pPr marL="514350" indent="-514350">
              <a:buAutoNum type="arabicPeriod"/>
            </a:pPr>
            <a:r>
              <a:rPr lang="en-US" sz="2400" dirty="0">
                <a:solidFill>
                  <a:schemeClr val="tx2"/>
                </a:solidFill>
                <a:cs typeface="David"/>
              </a:rPr>
              <a:t>Jeff </a:t>
            </a:r>
            <a:r>
              <a:rPr lang="en-US" sz="2400" dirty="0" err="1">
                <a:solidFill>
                  <a:schemeClr val="tx2"/>
                </a:solidFill>
                <a:cs typeface="David"/>
              </a:rPr>
              <a:t>Nachtigal</a:t>
            </a:r>
            <a:r>
              <a:rPr lang="en-US" sz="2400" dirty="0">
                <a:solidFill>
                  <a:schemeClr val="tx2"/>
                </a:solidFill>
                <a:cs typeface="David"/>
              </a:rPr>
              <a:t>, </a:t>
            </a:r>
            <a:r>
              <a:rPr lang="en-US" sz="2400" dirty="0">
                <a:solidFill>
                  <a:schemeClr val="tx2"/>
                </a:solidFill>
                <a:ea typeface="+mn-lt"/>
                <a:cs typeface="+mn-lt"/>
              </a:rPr>
              <a:t>Instructor Development Specialist</a:t>
            </a:r>
            <a:endParaRPr lang="en-US" sz="2400" dirty="0">
              <a:solidFill>
                <a:schemeClr val="tx2"/>
              </a:solidFill>
              <a:cs typeface="David"/>
            </a:endParaRPr>
          </a:p>
          <a:p>
            <a:pPr marL="514350" indent="-514350">
              <a:buFont typeface="+mj-lt"/>
              <a:buAutoNum type="arabicPeriod"/>
            </a:pPr>
            <a:r>
              <a:rPr lang="en-US" sz="2400" dirty="0">
                <a:solidFill>
                  <a:schemeClr val="tx2"/>
                </a:solidFill>
                <a:latin typeface="+mj-lt"/>
                <a:cs typeface="David"/>
              </a:rPr>
              <a:t>Morgan Bell, Instructor Development Specialist</a:t>
            </a:r>
            <a:endParaRPr lang="en-US" sz="2400" dirty="0">
              <a:solidFill>
                <a:schemeClr val="tx2"/>
              </a:solidFill>
              <a:latin typeface="+mj-lt"/>
              <a:cs typeface="David" panose="020F0502020204030204" pitchFamily="34" charset="-79"/>
            </a:endParaRPr>
          </a:p>
          <a:p>
            <a:pPr marL="514350" indent="-514350">
              <a:buAutoNum type="arabicPeriod"/>
            </a:pPr>
            <a:r>
              <a:rPr lang="en-US" sz="2400" dirty="0">
                <a:solidFill>
                  <a:schemeClr val="tx2"/>
                </a:solidFill>
                <a:latin typeface="+mj-lt"/>
                <a:cs typeface="David"/>
              </a:rPr>
              <a:t>Instructor Development Team, Continuum</a:t>
            </a:r>
          </a:p>
          <a:p>
            <a:pPr marL="514350" indent="-514350">
              <a:buAutoNum type="arabicPeriod"/>
            </a:pPr>
            <a:r>
              <a:rPr lang="en-US" sz="2400" dirty="0">
                <a:solidFill>
                  <a:schemeClr val="tx2"/>
                </a:solidFill>
                <a:cs typeface="David"/>
              </a:rPr>
              <a:t>Sign up for 1-1 consults via Training Calendar</a:t>
            </a:r>
          </a:p>
        </p:txBody>
      </p:sp>
    </p:spTree>
    <p:extLst>
      <p:ext uri="{BB962C8B-B14F-4D97-AF65-F5344CB8AC3E}">
        <p14:creationId xmlns:p14="http://schemas.microsoft.com/office/powerpoint/2010/main" val="94513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60877-920C-4F0D-DC54-FE4A93C49626}"/>
              </a:ext>
            </a:extLst>
          </p:cNvPr>
          <p:cNvSpPr>
            <a:spLocks noGrp="1"/>
          </p:cNvSpPr>
          <p:nvPr>
            <p:ph type="body" sz="quarter" idx="11"/>
          </p:nvPr>
        </p:nvSpPr>
        <p:spPr>
          <a:xfrm>
            <a:off x="670427" y="2118978"/>
            <a:ext cx="8192802" cy="2782866"/>
          </a:xfrm>
        </p:spPr>
        <p:txBody>
          <a:bodyPr lIns="91440" tIns="45720" rIns="91440" bIns="45720" anchor="t"/>
          <a:lstStyle/>
          <a:p>
            <a:pPr marL="276860" indent="-276860">
              <a:buNone/>
            </a:pPr>
            <a:r>
              <a:rPr lang="en-US" sz="2600" b="0">
                <a:latin typeface="Calibri"/>
                <a:ea typeface="Open Sans"/>
              </a:rPr>
              <a:t>"Student learning, persistence, and attainment in college are strongly associated with student engagement. The more actively engaged students are—with college faculty and staff, with other students, with the subject matter they are studying—the more likely they are to persist in their college studies and to achieve at higher levels."</a:t>
            </a:r>
            <a:endParaRPr lang="en-US" sz="2600">
              <a:latin typeface="Calibri"/>
              <a:ea typeface="Open Sans"/>
            </a:endParaRPr>
          </a:p>
          <a:p>
            <a:pPr marL="0" indent="0">
              <a:buNone/>
            </a:pPr>
            <a:endParaRPr lang="en-US" sz="2600">
              <a:latin typeface="Calibri"/>
              <a:ea typeface="Open Sans"/>
            </a:endParaRPr>
          </a:p>
        </p:txBody>
      </p:sp>
      <p:sp>
        <p:nvSpPr>
          <p:cNvPr id="3" name="Text Placeholder 2">
            <a:extLst>
              <a:ext uri="{FF2B5EF4-FFF2-40B4-BE49-F238E27FC236}">
                <a16:creationId xmlns:a16="http://schemas.microsoft.com/office/drawing/2014/main" id="{89F58713-2D00-AC0B-A4F5-11E979957DF0}"/>
              </a:ext>
            </a:extLst>
          </p:cNvPr>
          <p:cNvSpPr>
            <a:spLocks noGrp="1"/>
          </p:cNvSpPr>
          <p:nvPr>
            <p:ph type="body" sz="quarter" idx="12"/>
          </p:nvPr>
        </p:nvSpPr>
        <p:spPr/>
        <p:txBody>
          <a:bodyPr lIns="91440" tIns="45720" rIns="91440" bIns="45720" anchor="t">
            <a:noAutofit/>
          </a:bodyPr>
          <a:lstStyle/>
          <a:p>
            <a:r>
              <a:rPr lang="en-US" sz="2000">
                <a:latin typeface="Calibri"/>
              </a:rPr>
              <a:t>Multiple studies show engagement is crucial, especially in digital courses: </a:t>
            </a:r>
          </a:p>
          <a:p>
            <a:endParaRPr lang="en-US" sz="2000">
              <a:latin typeface="Calibri"/>
            </a:endParaRPr>
          </a:p>
        </p:txBody>
      </p:sp>
      <p:sp>
        <p:nvSpPr>
          <p:cNvPr id="4" name="Title 3">
            <a:extLst>
              <a:ext uri="{FF2B5EF4-FFF2-40B4-BE49-F238E27FC236}">
                <a16:creationId xmlns:a16="http://schemas.microsoft.com/office/drawing/2014/main" id="{AFFF9E57-0613-0042-8FFB-BAACA9C6A3A2}"/>
              </a:ext>
            </a:extLst>
          </p:cNvPr>
          <p:cNvSpPr>
            <a:spLocks noGrp="1"/>
          </p:cNvSpPr>
          <p:nvPr>
            <p:ph type="title"/>
          </p:nvPr>
        </p:nvSpPr>
        <p:spPr/>
        <p:txBody>
          <a:bodyPr lIns="91440" tIns="45720" rIns="91440" bIns="45720" anchor="b"/>
          <a:lstStyle/>
          <a:p>
            <a:r>
              <a:rPr lang="en-US" sz="2400">
                <a:latin typeface="Open Sans"/>
              </a:rPr>
              <a:t>Okay, hold on... we've got so much content to cover</a:t>
            </a:r>
          </a:p>
        </p:txBody>
      </p:sp>
    </p:spTree>
    <p:extLst>
      <p:ext uri="{BB962C8B-B14F-4D97-AF65-F5344CB8AC3E}">
        <p14:creationId xmlns:p14="http://schemas.microsoft.com/office/powerpoint/2010/main" val="91846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833F-092C-941B-A0BA-88FEB164EA0B}"/>
              </a:ext>
            </a:extLst>
          </p:cNvPr>
          <p:cNvSpPr>
            <a:spLocks noGrp="1"/>
          </p:cNvSpPr>
          <p:nvPr>
            <p:ph type="body" sz="quarter" idx="11"/>
          </p:nvPr>
        </p:nvSpPr>
        <p:spPr/>
        <p:txBody>
          <a:bodyPr lIns="91440" tIns="45720" rIns="91440" bIns="45720" anchor="t"/>
          <a:lstStyle/>
          <a:p>
            <a:pPr marL="342900" indent="-342900">
              <a:buFont typeface="Wingdings"/>
              <a:buChar char="§"/>
            </a:pPr>
            <a:r>
              <a:rPr lang="en-US" sz="2400" b="0" dirty="0">
                <a:latin typeface="Calibri"/>
              </a:rPr>
              <a:t>Small groups (share out to larger group)</a:t>
            </a:r>
            <a:endParaRPr lang="en-US" sz="2400" b="0" dirty="0">
              <a:latin typeface="Calibri"/>
              <a:ea typeface="Open Sans"/>
            </a:endParaRPr>
          </a:p>
          <a:p>
            <a:pPr marL="342900" indent="-342900">
              <a:buFont typeface="Wingdings"/>
              <a:buChar char="§"/>
            </a:pPr>
            <a:r>
              <a:rPr lang="en-US" sz="2400" b="0" dirty="0">
                <a:latin typeface="Calibri"/>
              </a:rPr>
              <a:t>Use Chat or Discussion boards/ Waterfall</a:t>
            </a:r>
            <a:endParaRPr lang="en-US" sz="2400" b="0" dirty="0">
              <a:latin typeface="Calibri"/>
              <a:ea typeface="Open Sans"/>
            </a:endParaRPr>
          </a:p>
          <a:p>
            <a:pPr marL="342900" indent="-342900">
              <a:buFont typeface="Wingdings"/>
              <a:buChar char="§"/>
            </a:pPr>
            <a:r>
              <a:rPr lang="en-US" sz="2400" b="0" dirty="0">
                <a:latin typeface="Calibri"/>
              </a:rPr>
              <a:t>Review the ideas in large group </a:t>
            </a:r>
            <a:endParaRPr lang="en-US" sz="2400" b="0" dirty="0">
              <a:latin typeface="Calibri"/>
              <a:ea typeface="Open Sans"/>
            </a:endParaRPr>
          </a:p>
        </p:txBody>
      </p:sp>
      <p:sp>
        <p:nvSpPr>
          <p:cNvPr id="4" name="Title 3">
            <a:extLst>
              <a:ext uri="{FF2B5EF4-FFF2-40B4-BE49-F238E27FC236}">
                <a16:creationId xmlns:a16="http://schemas.microsoft.com/office/drawing/2014/main" id="{3AE3247F-7A33-437F-0E69-20953F4BCE21}"/>
              </a:ext>
            </a:extLst>
          </p:cNvPr>
          <p:cNvSpPr>
            <a:spLocks noGrp="1"/>
          </p:cNvSpPr>
          <p:nvPr>
            <p:ph type="title"/>
          </p:nvPr>
        </p:nvSpPr>
        <p:spPr/>
        <p:txBody>
          <a:bodyPr lIns="91440" tIns="45720" rIns="91440" bIns="45720" anchor="b"/>
          <a:lstStyle/>
          <a:p>
            <a:r>
              <a:rPr lang="en-US" sz="2400">
                <a:latin typeface="Open Sans"/>
              </a:rPr>
              <a:t>Engagement example: </a:t>
            </a:r>
            <a:br>
              <a:rPr lang="en-US" sz="2400">
                <a:latin typeface="Open Sans"/>
              </a:rPr>
            </a:br>
            <a:r>
              <a:rPr lang="en-US" sz="2400" b="0">
                <a:latin typeface="Open Sans"/>
                <a:cs typeface="Calibri"/>
              </a:rPr>
              <a:t>Brainstorming</a:t>
            </a:r>
          </a:p>
        </p:txBody>
      </p:sp>
      <p:sp>
        <p:nvSpPr>
          <p:cNvPr id="3" name="TextBox 2">
            <a:extLst>
              <a:ext uri="{FF2B5EF4-FFF2-40B4-BE49-F238E27FC236}">
                <a16:creationId xmlns:a16="http://schemas.microsoft.com/office/drawing/2014/main" id="{6D9863D8-85C9-393C-FA72-42C723BFA28E}"/>
              </a:ext>
            </a:extLst>
          </p:cNvPr>
          <p:cNvSpPr txBox="1"/>
          <p:nvPr/>
        </p:nvSpPr>
        <p:spPr>
          <a:xfrm>
            <a:off x="674988" y="4335677"/>
            <a:ext cx="8187895" cy="8556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spcBef>
                <a:spcPct val="20000"/>
              </a:spcBef>
            </a:pPr>
            <a:endParaRPr lang="en-US" sz="1600">
              <a:ea typeface="+mn-lt"/>
              <a:cs typeface="+mn-lt"/>
            </a:endParaRPr>
          </a:p>
          <a:p>
            <a:pPr>
              <a:lnSpc>
                <a:spcPct val="90000"/>
              </a:lnSpc>
              <a:spcBef>
                <a:spcPct val="20000"/>
              </a:spcBef>
            </a:pPr>
            <a:r>
              <a:rPr lang="en-US" sz="1600">
                <a:ea typeface="+mn-lt"/>
                <a:cs typeface="+mn-lt"/>
              </a:rPr>
              <a:t>[Principles of Engagement: Community + Stories + Emotion depending on brainstorming content]</a:t>
            </a:r>
          </a:p>
          <a:p>
            <a:pPr>
              <a:lnSpc>
                <a:spcPct val="90000"/>
              </a:lnSpc>
              <a:spcBef>
                <a:spcPct val="20000"/>
              </a:spcBef>
            </a:pPr>
            <a:endParaRPr lang="en-US" sz="1600">
              <a:cs typeface="Calibri"/>
            </a:endParaRPr>
          </a:p>
        </p:txBody>
      </p:sp>
    </p:spTree>
    <p:extLst>
      <p:ext uri="{BB962C8B-B14F-4D97-AF65-F5344CB8AC3E}">
        <p14:creationId xmlns:p14="http://schemas.microsoft.com/office/powerpoint/2010/main" val="10348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833F-092C-941B-A0BA-88FEB164EA0B}"/>
              </a:ext>
            </a:extLst>
          </p:cNvPr>
          <p:cNvSpPr>
            <a:spLocks noGrp="1"/>
          </p:cNvSpPr>
          <p:nvPr>
            <p:ph type="body" sz="quarter" idx="11"/>
          </p:nvPr>
        </p:nvSpPr>
        <p:spPr/>
        <p:txBody>
          <a:bodyPr lIns="91440" tIns="45720" rIns="91440" bIns="45720" anchor="t"/>
          <a:lstStyle/>
          <a:p>
            <a:pPr marL="457200" indent="-457200">
              <a:buFont typeface="Wingdings"/>
              <a:buChar char="§"/>
            </a:pPr>
            <a:r>
              <a:rPr lang="en-US" sz="2400" b="0" dirty="0">
                <a:latin typeface="Calibri"/>
              </a:rPr>
              <a:t>Present a section of learning material</a:t>
            </a:r>
            <a:endParaRPr lang="en-US" sz="2400" b="0" dirty="0">
              <a:latin typeface="Calibri"/>
              <a:ea typeface="Open Sans"/>
            </a:endParaRPr>
          </a:p>
          <a:p>
            <a:pPr marL="457200" indent="-457200">
              <a:buFont typeface="Wingdings"/>
              <a:buChar char="§"/>
            </a:pPr>
            <a:r>
              <a:rPr lang="en-US" sz="2400" b="0" dirty="0">
                <a:latin typeface="Calibri"/>
                <a:ea typeface="Open Sans"/>
              </a:rPr>
              <a:t>Announce a reflection pause (2 or 3 minutes)</a:t>
            </a:r>
          </a:p>
          <a:p>
            <a:pPr marL="457200" indent="-457200">
              <a:buFont typeface="Wingdings"/>
              <a:buChar char="§"/>
            </a:pPr>
            <a:r>
              <a:rPr lang="en-US" sz="2400" b="0" dirty="0">
                <a:latin typeface="Calibri"/>
              </a:rPr>
              <a:t>Ask: What made sense? What didn't? (A rose and a thorn...)  </a:t>
            </a:r>
            <a:br>
              <a:rPr lang="en-US" sz="2400" b="0" dirty="0">
                <a:latin typeface="Calibri"/>
                <a:ea typeface="Open Sans"/>
              </a:rPr>
            </a:br>
            <a:endParaRPr lang="en-US" sz="2400" b="0">
              <a:latin typeface="Calibri"/>
              <a:ea typeface="Open Sans"/>
            </a:endParaRPr>
          </a:p>
          <a:p>
            <a:pPr marL="457200" indent="-457200">
              <a:buFont typeface="Wingdings"/>
              <a:buChar char="§"/>
            </a:pPr>
            <a:r>
              <a:rPr lang="en-US" sz="2400" b="0" dirty="0">
                <a:latin typeface="Calibri"/>
                <a:ea typeface="Open Sans"/>
              </a:rPr>
              <a:t>Individually, or in small groups. </a:t>
            </a:r>
          </a:p>
          <a:p>
            <a:pPr marL="457200" indent="-457200">
              <a:buFont typeface="Wingdings"/>
              <a:buChar char="§"/>
            </a:pPr>
            <a:r>
              <a:rPr lang="en-US" sz="2400" b="0" dirty="0">
                <a:latin typeface="Calibri"/>
                <a:ea typeface="Open Sans"/>
              </a:rPr>
              <a:t>Students send a question via chat DM and instructor reviews the  (common) "thorns" with the full class.  </a:t>
            </a:r>
          </a:p>
          <a:p>
            <a:pPr marL="0" indent="0">
              <a:buNone/>
            </a:pPr>
            <a:endParaRPr lang="en-US" sz="2400">
              <a:latin typeface="Calibri"/>
              <a:ea typeface="Open Sans"/>
            </a:endParaRPr>
          </a:p>
        </p:txBody>
      </p:sp>
      <p:sp>
        <p:nvSpPr>
          <p:cNvPr id="4" name="Title 3">
            <a:extLst>
              <a:ext uri="{FF2B5EF4-FFF2-40B4-BE49-F238E27FC236}">
                <a16:creationId xmlns:a16="http://schemas.microsoft.com/office/drawing/2014/main" id="{3AE3247F-7A33-437F-0E69-20953F4BCE21}"/>
              </a:ext>
            </a:extLst>
          </p:cNvPr>
          <p:cNvSpPr>
            <a:spLocks noGrp="1"/>
          </p:cNvSpPr>
          <p:nvPr>
            <p:ph type="title"/>
          </p:nvPr>
        </p:nvSpPr>
        <p:spPr/>
        <p:txBody>
          <a:bodyPr lIns="91440" tIns="45720" rIns="91440" bIns="45720" anchor="b"/>
          <a:lstStyle/>
          <a:p>
            <a:r>
              <a:rPr lang="en-US" sz="2400">
                <a:latin typeface="Open Sans"/>
              </a:rPr>
              <a:t>Engagement example: </a:t>
            </a:r>
            <a:br>
              <a:rPr lang="en-US" sz="2400"/>
            </a:br>
            <a:r>
              <a:rPr lang="en-US" sz="2400" b="0">
                <a:solidFill>
                  <a:schemeClr val="tx2"/>
                </a:solidFill>
                <a:latin typeface="Open Sans"/>
                <a:cs typeface="Calibri"/>
              </a:rPr>
              <a:t>5-question pause (Jeopardy!)</a:t>
            </a:r>
            <a:endParaRPr lang="en-US" sz="2400">
              <a:solidFill>
                <a:schemeClr val="tx2"/>
              </a:solidFill>
              <a:latin typeface="Open Sans"/>
            </a:endParaRPr>
          </a:p>
        </p:txBody>
      </p:sp>
    </p:spTree>
    <p:extLst>
      <p:ext uri="{BB962C8B-B14F-4D97-AF65-F5344CB8AC3E}">
        <p14:creationId xmlns:p14="http://schemas.microsoft.com/office/powerpoint/2010/main" val="9658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833F-092C-941B-A0BA-88FEB164EA0B}"/>
              </a:ext>
            </a:extLst>
          </p:cNvPr>
          <p:cNvSpPr>
            <a:spLocks noGrp="1"/>
          </p:cNvSpPr>
          <p:nvPr>
            <p:ph type="body" sz="quarter" idx="11"/>
          </p:nvPr>
        </p:nvSpPr>
        <p:spPr>
          <a:xfrm>
            <a:off x="669310" y="1427256"/>
            <a:ext cx="8216219" cy="3176098"/>
          </a:xfrm>
        </p:spPr>
        <p:txBody>
          <a:bodyPr lIns="91440" tIns="45720" rIns="91440" bIns="45720" anchor="t"/>
          <a:lstStyle/>
          <a:p>
            <a:pPr marL="276860" indent="-276860">
              <a:buFont typeface="Arial"/>
              <a:buChar char="•"/>
            </a:pPr>
            <a:r>
              <a:rPr lang="en-US" sz="2200" b="0" dirty="0">
                <a:latin typeface="Calibri"/>
                <a:cs typeface="Calibri"/>
              </a:rPr>
              <a:t>Students debrief: A recent assignment, lecture, etc.</a:t>
            </a:r>
            <a:endParaRPr lang="en-US" dirty="0">
              <a:ea typeface="Open Sans"/>
            </a:endParaRPr>
          </a:p>
          <a:p>
            <a:pPr marL="276860" indent="-276860">
              <a:buFont typeface="Arial"/>
              <a:buChar char="•"/>
            </a:pPr>
            <a:r>
              <a:rPr lang="en-US" sz="2200" b="0" dirty="0">
                <a:latin typeface="Calibri"/>
                <a:ea typeface="Open Sans"/>
              </a:rPr>
              <a:t>Join a Breakout room</a:t>
            </a:r>
            <a:endParaRPr lang="en-US" sz="1900" dirty="0">
              <a:ea typeface="Open Sans"/>
            </a:endParaRPr>
          </a:p>
          <a:p>
            <a:pPr marL="276860" indent="-276860">
              <a:buFont typeface="Arial"/>
              <a:buChar char="•"/>
            </a:pPr>
            <a:r>
              <a:rPr lang="en-US" sz="2200" b="0" dirty="0">
                <a:latin typeface="Calibri"/>
                <a:ea typeface="Open Sans"/>
              </a:rPr>
              <a:t>Designate one person as the note taker</a:t>
            </a:r>
          </a:p>
          <a:p>
            <a:pPr marL="276860" indent="-276860">
              <a:buFont typeface="Arial"/>
              <a:buChar char="•"/>
            </a:pPr>
            <a:r>
              <a:rPr lang="en-US" sz="2200" b="0" dirty="0">
                <a:latin typeface="Calibri"/>
                <a:ea typeface="Open Sans"/>
              </a:rPr>
              <a:t>Each group uses 1 Google Slide deck for notes </a:t>
            </a:r>
            <a:r>
              <a:rPr lang="en-US" sz="2200" b="0" dirty="0">
                <a:latin typeface="Calibri"/>
                <a:ea typeface="Open Sans"/>
                <a:cs typeface="Calibri"/>
              </a:rPr>
              <a:t>(accountability) </a:t>
            </a:r>
          </a:p>
          <a:p>
            <a:pPr marL="276860" indent="-276860">
              <a:buFont typeface="Arial"/>
              <a:buChar char="•"/>
            </a:pPr>
            <a:r>
              <a:rPr lang="en-US" sz="2200" b="0" dirty="0">
                <a:latin typeface="Calibri"/>
                <a:ea typeface="Open Sans"/>
              </a:rPr>
              <a:t>Debrief discussions/notes as a full class </a:t>
            </a:r>
            <a:endParaRPr lang="en-US" dirty="0">
              <a:ea typeface="Open Sans"/>
            </a:endParaRPr>
          </a:p>
          <a:p>
            <a:pPr marL="276860" indent="-276860">
              <a:buFont typeface="Arial"/>
              <a:buChar char="•"/>
            </a:pPr>
            <a:r>
              <a:rPr lang="en-US" sz="2200" dirty="0">
                <a:latin typeface="Calibri"/>
                <a:ea typeface="Open Sans"/>
              </a:rPr>
              <a:t>Today: </a:t>
            </a:r>
            <a:r>
              <a:rPr lang="en-US" sz="2200" b="0" dirty="0">
                <a:latin typeface="Calibri"/>
                <a:ea typeface="Open Sans"/>
              </a:rPr>
              <a:t>Debrief an engagement activity you've used as an instructor, or experienced as a student – in your Zoom Breakout room</a:t>
            </a:r>
            <a:br>
              <a:rPr lang="en-US" sz="2200" b="0" dirty="0">
                <a:latin typeface="Calibri"/>
                <a:ea typeface="Open Sans"/>
              </a:rPr>
            </a:br>
            <a:endParaRPr lang="en-US" sz="2200" b="0" dirty="0">
              <a:latin typeface="Calibri"/>
              <a:ea typeface="Open Sans"/>
            </a:endParaRPr>
          </a:p>
          <a:p>
            <a:pPr marL="0" indent="0">
              <a:buNone/>
            </a:pPr>
            <a:r>
              <a:rPr lang="en-US" sz="1800" b="0" dirty="0">
                <a:solidFill>
                  <a:schemeClr val="bg2">
                    <a:lumMod val="50000"/>
                  </a:schemeClr>
                </a:solidFill>
                <a:latin typeface="Calibri"/>
                <a:ea typeface="Open Sans"/>
                <a:cs typeface="Calibri"/>
              </a:rPr>
              <a:t>[Modeling: Breakout rooms, Google slide deck, report back full class]</a:t>
            </a:r>
            <a:endParaRPr lang="en-US" sz="1800" b="0">
              <a:solidFill>
                <a:schemeClr val="bg2">
                  <a:lumMod val="50000"/>
                </a:schemeClr>
              </a:solidFill>
              <a:latin typeface="Calibri"/>
              <a:ea typeface="Open Sans"/>
            </a:endParaRPr>
          </a:p>
          <a:p>
            <a:pPr marL="276860" indent="-276860">
              <a:buFont typeface="Wingdings"/>
              <a:buChar char="§"/>
            </a:pPr>
            <a:endParaRPr lang="en-US" sz="2200" b="0">
              <a:latin typeface="Calibri"/>
              <a:ea typeface="Open Sans"/>
            </a:endParaRPr>
          </a:p>
          <a:p>
            <a:pPr marL="0" indent="0">
              <a:buNone/>
            </a:pPr>
            <a:endParaRPr lang="en-US" sz="2200" b="0">
              <a:latin typeface="Calibri"/>
              <a:ea typeface="Open Sans"/>
            </a:endParaRPr>
          </a:p>
          <a:p>
            <a:pPr marL="276860" indent="-276860">
              <a:buFont typeface="Wingdings"/>
              <a:buChar char="§"/>
            </a:pPr>
            <a:endParaRPr lang="en-US" sz="2200" b="0">
              <a:latin typeface="Calibri"/>
              <a:ea typeface="Open Sans"/>
            </a:endParaRPr>
          </a:p>
        </p:txBody>
      </p:sp>
      <p:sp>
        <p:nvSpPr>
          <p:cNvPr id="4" name="Title 3">
            <a:extLst>
              <a:ext uri="{FF2B5EF4-FFF2-40B4-BE49-F238E27FC236}">
                <a16:creationId xmlns:a16="http://schemas.microsoft.com/office/drawing/2014/main" id="{3AE3247F-7A33-437F-0E69-20953F4BCE21}"/>
              </a:ext>
            </a:extLst>
          </p:cNvPr>
          <p:cNvSpPr>
            <a:spLocks noGrp="1"/>
          </p:cNvSpPr>
          <p:nvPr>
            <p:ph type="title"/>
          </p:nvPr>
        </p:nvSpPr>
        <p:spPr/>
        <p:txBody>
          <a:bodyPr lIns="91440" tIns="45720" rIns="91440" bIns="45720" anchor="b"/>
          <a:lstStyle/>
          <a:p>
            <a:r>
              <a:rPr lang="en-US" sz="2400" dirty="0">
                <a:latin typeface="Open Sans"/>
              </a:rPr>
              <a:t>Engagement example: </a:t>
            </a:r>
            <a:br>
              <a:rPr lang="en-US" sz="2400" dirty="0"/>
            </a:br>
            <a:r>
              <a:rPr lang="en-US" sz="2400" b="0" dirty="0">
                <a:latin typeface="Open Sans"/>
                <a:cs typeface="Calibri"/>
              </a:rPr>
              <a:t>Debrief, using Google Slides</a:t>
            </a:r>
            <a:endParaRPr lang="en-US" sz="2400" b="0" dirty="0">
              <a:latin typeface="Open Sans"/>
              <a:cs typeface="Calibri" panose="020F0502020204030204" pitchFamily="34" charset="0"/>
            </a:endParaRPr>
          </a:p>
        </p:txBody>
      </p:sp>
    </p:spTree>
    <p:extLst>
      <p:ext uri="{BB962C8B-B14F-4D97-AF65-F5344CB8AC3E}">
        <p14:creationId xmlns:p14="http://schemas.microsoft.com/office/powerpoint/2010/main" val="395529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pPr>
              <a:spcBef>
                <a:spcPts val="0"/>
              </a:spcBef>
            </a:pPr>
            <a:br>
              <a:rPr lang="en-US" sz="3600" dirty="0">
                <a:latin typeface="Open Sans"/>
              </a:rPr>
            </a:br>
            <a:r>
              <a:rPr lang="en-US" sz="3600" dirty="0">
                <a:latin typeface="Open Sans"/>
              </a:rPr>
              <a:t>Engagement strategies: (Part II)</a:t>
            </a:r>
            <a:endParaRPr lang="en-US" sz="36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671756" y="1784827"/>
            <a:ext cx="4572000" cy="1200329"/>
          </a:xfrm>
          <a:prstGeom prst="rect">
            <a:avLst/>
          </a:prstGeom>
          <a:noFill/>
        </p:spPr>
        <p:txBody>
          <a:bodyPr wrap="square" lIns="91440" tIns="45720" rIns="91440" bIns="45720" anchor="t">
            <a:spAutoFit/>
          </a:bodyPr>
          <a:lstStyle/>
          <a:p>
            <a:pPr marL="514350" indent="-514350">
              <a:buFont typeface="+mj-lt"/>
              <a:buAutoNum type="arabicPeriod"/>
            </a:pPr>
            <a:r>
              <a:rPr lang="en-US" sz="2400" dirty="0">
                <a:solidFill>
                  <a:schemeClr val="tx2"/>
                </a:solidFill>
                <a:latin typeface="+mj-lt"/>
                <a:cs typeface="David"/>
              </a:rPr>
              <a:t>Collection and curation</a:t>
            </a:r>
            <a:endParaRPr lang="en-US" sz="2400" dirty="0">
              <a:solidFill>
                <a:schemeClr val="tx2"/>
              </a:solidFill>
              <a:latin typeface="+mj-lt"/>
              <a:cs typeface="David" panose="020F0502020204030204" pitchFamily="34" charset="-79"/>
            </a:endParaRPr>
          </a:p>
          <a:p>
            <a:pPr marL="514350" indent="-514350">
              <a:buAutoNum type="arabicPeriod"/>
            </a:pPr>
            <a:r>
              <a:rPr lang="en-US" sz="2400" dirty="0">
                <a:solidFill>
                  <a:schemeClr val="tx2"/>
                </a:solidFill>
                <a:cs typeface="David"/>
              </a:rPr>
              <a:t>Complete Turn Taking</a:t>
            </a:r>
          </a:p>
          <a:p>
            <a:pPr marL="514350" indent="-514350">
              <a:buFontTx/>
              <a:buAutoNum type="arabicPeriod"/>
            </a:pPr>
            <a:r>
              <a:rPr lang="en-US" sz="2400" dirty="0">
                <a:solidFill>
                  <a:schemeClr val="tx2"/>
                </a:solidFill>
                <a:cs typeface="David"/>
              </a:rPr>
              <a:t>Visual Prompt</a:t>
            </a:r>
          </a:p>
        </p:txBody>
      </p:sp>
    </p:spTree>
    <p:extLst>
      <p:ext uri="{BB962C8B-B14F-4D97-AF65-F5344CB8AC3E}">
        <p14:creationId xmlns:p14="http://schemas.microsoft.com/office/powerpoint/2010/main" val="2563947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833F-092C-941B-A0BA-88FEB164EA0B}"/>
              </a:ext>
            </a:extLst>
          </p:cNvPr>
          <p:cNvSpPr>
            <a:spLocks noGrp="1"/>
          </p:cNvSpPr>
          <p:nvPr>
            <p:ph type="body" sz="quarter" idx="11"/>
          </p:nvPr>
        </p:nvSpPr>
        <p:spPr>
          <a:xfrm>
            <a:off x="667028" y="1431829"/>
            <a:ext cx="8188488" cy="3269016"/>
          </a:xfrm>
        </p:spPr>
        <p:txBody>
          <a:bodyPr lIns="91440" tIns="45720" rIns="91440" bIns="45720" anchor="t"/>
          <a:lstStyle/>
          <a:p>
            <a:pPr marL="276860" indent="-276860">
              <a:buFont typeface="Wingdings"/>
              <a:buChar char="§"/>
            </a:pPr>
            <a:r>
              <a:rPr lang="en-US" sz="2000" b="0">
                <a:latin typeface="Calibri"/>
              </a:rPr>
              <a:t>Students compile a collection of resources/links on a topic</a:t>
            </a:r>
            <a:endParaRPr lang="en-US" sz="2000" b="0">
              <a:latin typeface="Calibri"/>
              <a:ea typeface="Open Sans"/>
            </a:endParaRPr>
          </a:p>
          <a:p>
            <a:pPr marL="276860" indent="-276860">
              <a:buFont typeface="Wingdings"/>
              <a:buChar char="§"/>
            </a:pPr>
            <a:r>
              <a:rPr lang="en-US" sz="2000" b="0">
                <a:latin typeface="Calibri"/>
              </a:rPr>
              <a:t>Add value: instruct them to include summaries or explanations noting the importance of each resource</a:t>
            </a:r>
            <a:endParaRPr lang="en-US" sz="2000" b="0">
              <a:latin typeface="Calibri"/>
              <a:ea typeface="Open Sans"/>
            </a:endParaRPr>
          </a:p>
          <a:p>
            <a:pPr marL="276860" indent="-276860">
              <a:buFont typeface="Wingdings"/>
              <a:buChar char="§"/>
            </a:pPr>
            <a:r>
              <a:rPr lang="en-US" sz="2000" b="0">
                <a:latin typeface="Calibri"/>
              </a:rPr>
              <a:t>Students discuss results in small groups (Designate roles) </a:t>
            </a:r>
            <a:endParaRPr lang="en-US" sz="2000" b="0">
              <a:latin typeface="Calibri"/>
              <a:ea typeface="Open Sans"/>
            </a:endParaRPr>
          </a:p>
          <a:p>
            <a:pPr marL="276860" indent="-276860">
              <a:buFont typeface="Wingdings"/>
              <a:buChar char="§"/>
            </a:pPr>
            <a:r>
              <a:rPr lang="en-US" sz="2000" b="0">
                <a:latin typeface="Calibri"/>
                <a:ea typeface="Open Sans"/>
              </a:rPr>
              <a:t>Create a Canvas Page to aggregate results – or use another collaborative tool (Google docs...)</a:t>
            </a:r>
          </a:p>
          <a:p>
            <a:pPr marL="276860" indent="-276860">
              <a:buFont typeface="Wingdings"/>
              <a:buChar char="§"/>
            </a:pPr>
            <a:r>
              <a:rPr lang="en-US" sz="2000" b="0">
                <a:latin typeface="Calibri"/>
                <a:ea typeface="Open Sans"/>
              </a:rPr>
              <a:t>Allow students to edit the Canvas Page</a:t>
            </a:r>
          </a:p>
        </p:txBody>
      </p:sp>
      <p:sp>
        <p:nvSpPr>
          <p:cNvPr id="4" name="Title 3">
            <a:extLst>
              <a:ext uri="{FF2B5EF4-FFF2-40B4-BE49-F238E27FC236}">
                <a16:creationId xmlns:a16="http://schemas.microsoft.com/office/drawing/2014/main" id="{3AE3247F-7A33-437F-0E69-20953F4BCE21}"/>
              </a:ext>
            </a:extLst>
          </p:cNvPr>
          <p:cNvSpPr>
            <a:spLocks noGrp="1"/>
          </p:cNvSpPr>
          <p:nvPr>
            <p:ph type="title"/>
          </p:nvPr>
        </p:nvSpPr>
        <p:spPr/>
        <p:txBody>
          <a:bodyPr lIns="91440" tIns="45720" rIns="91440" bIns="45720" anchor="b"/>
          <a:lstStyle/>
          <a:p>
            <a:r>
              <a:rPr lang="en-US" sz="2400">
                <a:latin typeface="Open Sans"/>
              </a:rPr>
              <a:t>Engagement example: </a:t>
            </a:r>
            <a:br>
              <a:rPr lang="en-US" sz="2400">
                <a:latin typeface="Open Sans"/>
              </a:rPr>
            </a:br>
            <a:r>
              <a:rPr lang="en-US" sz="2400" b="0">
                <a:latin typeface="Open Sans"/>
                <a:cs typeface="Calibri"/>
              </a:rPr>
              <a:t>Collection and curation (collaborative summaries)</a:t>
            </a:r>
            <a:endParaRPr lang="en-US" sz="2400" b="0">
              <a:latin typeface="Open Sans"/>
              <a:cs typeface="Calibri" panose="020F0502020204030204" pitchFamily="34" charset="0"/>
            </a:endParaRPr>
          </a:p>
        </p:txBody>
      </p:sp>
      <p:sp>
        <p:nvSpPr>
          <p:cNvPr id="5" name="TextBox 4">
            <a:extLst>
              <a:ext uri="{FF2B5EF4-FFF2-40B4-BE49-F238E27FC236}">
                <a16:creationId xmlns:a16="http://schemas.microsoft.com/office/drawing/2014/main" id="{EE26D4A5-C54C-DFAC-BD34-FEE3789A50D9}"/>
              </a:ext>
            </a:extLst>
          </p:cNvPr>
          <p:cNvSpPr txBox="1"/>
          <p:nvPr/>
        </p:nvSpPr>
        <p:spPr>
          <a:xfrm>
            <a:off x="663404" y="4524891"/>
            <a:ext cx="819561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spcBef>
                <a:spcPct val="20000"/>
              </a:spcBef>
            </a:pPr>
            <a:endParaRPr lang="en-US" sz="1600">
              <a:ea typeface="+mn-lt"/>
              <a:cs typeface="+mn-lt"/>
            </a:endParaRPr>
          </a:p>
          <a:p>
            <a:pPr>
              <a:lnSpc>
                <a:spcPct val="90000"/>
              </a:lnSpc>
              <a:spcBef>
                <a:spcPct val="20000"/>
              </a:spcBef>
            </a:pPr>
            <a:r>
              <a:rPr lang="en-US" sz="1600">
                <a:ea typeface="+mn-lt"/>
                <a:cs typeface="+mn-lt"/>
              </a:rPr>
              <a:t>[Principles of Engagement: Community + Performance + more depending on content]</a:t>
            </a:r>
          </a:p>
          <a:p>
            <a:endParaRPr lang="en-US" sz="1600">
              <a:cs typeface="Calibri"/>
            </a:endParaRPr>
          </a:p>
        </p:txBody>
      </p:sp>
    </p:spTree>
    <p:extLst>
      <p:ext uri="{BB962C8B-B14F-4D97-AF65-F5344CB8AC3E}">
        <p14:creationId xmlns:p14="http://schemas.microsoft.com/office/powerpoint/2010/main" val="300624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833F-092C-941B-A0BA-88FEB164EA0B}"/>
              </a:ext>
            </a:extLst>
          </p:cNvPr>
          <p:cNvSpPr>
            <a:spLocks noGrp="1"/>
          </p:cNvSpPr>
          <p:nvPr>
            <p:ph type="body" sz="quarter" idx="11"/>
          </p:nvPr>
        </p:nvSpPr>
        <p:spPr/>
        <p:txBody>
          <a:bodyPr lIns="91440" tIns="45720" rIns="91440" bIns="45720" anchor="t"/>
          <a:lstStyle/>
          <a:p>
            <a:pPr marL="276860" indent="-276860">
              <a:buFont typeface="Wingdings,Sans-Serif"/>
              <a:buChar char="§"/>
            </a:pPr>
            <a:r>
              <a:rPr lang="en-US" sz="2000" b="0">
                <a:latin typeface="Calibri"/>
              </a:rPr>
              <a:t>Small groups of 4 or less, </a:t>
            </a:r>
            <a:r>
              <a:rPr lang="en-US" sz="2000" b="0">
                <a:latin typeface="Calibri"/>
                <a:ea typeface="Open Sans"/>
              </a:rPr>
              <a:t>(Roles: f</a:t>
            </a:r>
            <a:r>
              <a:rPr lang="en-US" sz="2000" b="0">
                <a:latin typeface="Calibri"/>
                <a:ea typeface="Open Sans"/>
                <a:cs typeface="Arial"/>
              </a:rPr>
              <a:t>acilitator</a:t>
            </a:r>
            <a:r>
              <a:rPr lang="en-US" sz="2000" b="0">
                <a:latin typeface="Calibri"/>
                <a:cs typeface="Arial"/>
              </a:rPr>
              <a:t>, timekeeper, notetaker, and reporter) </a:t>
            </a:r>
          </a:p>
          <a:p>
            <a:pPr marL="276860" indent="-276860">
              <a:buFont typeface="Wingdings"/>
              <a:buChar char="§"/>
            </a:pPr>
            <a:r>
              <a:rPr lang="en-US" sz="2000" b="0">
                <a:latin typeface="Calibri"/>
              </a:rPr>
              <a:t>Each student has 1-3 questions on recent course material</a:t>
            </a:r>
            <a:endParaRPr lang="en-US" sz="2000" b="0">
              <a:latin typeface="Calibri"/>
              <a:ea typeface="Open Sans"/>
            </a:endParaRPr>
          </a:p>
          <a:p>
            <a:pPr marL="276860" indent="-276860">
              <a:buFont typeface="Wingdings"/>
              <a:buChar char="§"/>
            </a:pPr>
            <a:r>
              <a:rPr lang="en-US" sz="2000" b="0">
                <a:latin typeface="Calibri"/>
              </a:rPr>
              <a:t>1st student has 1 min.to pose a question, others have 1 min. each to respond</a:t>
            </a:r>
            <a:endParaRPr lang="en-US" sz="2000" b="0">
              <a:latin typeface="Calibri"/>
              <a:ea typeface="Open Sans"/>
            </a:endParaRPr>
          </a:p>
          <a:p>
            <a:pPr marL="276860" indent="-276860">
              <a:buFont typeface="Wingdings"/>
              <a:buChar char="§"/>
            </a:pPr>
            <a:r>
              <a:rPr lang="en-US" sz="2000" b="0">
                <a:latin typeface="Calibri"/>
                <a:ea typeface="Open Sans"/>
              </a:rPr>
              <a:t>2nd student has 1 min. to pose question, others each have 1 min. to respond, and so on...</a:t>
            </a:r>
          </a:p>
          <a:p>
            <a:pPr marL="276860" indent="-276860">
              <a:buFont typeface="Wingdings"/>
              <a:buChar char="§"/>
            </a:pPr>
            <a:r>
              <a:rPr lang="en-US" sz="2000" b="0">
                <a:latin typeface="Calibri"/>
                <a:ea typeface="Open Sans"/>
              </a:rPr>
              <a:t>Key here is that each student's minute is </a:t>
            </a:r>
            <a:r>
              <a:rPr lang="en-US" sz="2000">
                <a:latin typeface="Calibri"/>
                <a:ea typeface="Open Sans"/>
              </a:rPr>
              <a:t>uninterrupted time</a:t>
            </a:r>
            <a:r>
              <a:rPr lang="en-US" sz="2000" b="0">
                <a:latin typeface="Calibri"/>
                <a:ea typeface="Open Sans"/>
              </a:rPr>
              <a:t> </a:t>
            </a:r>
          </a:p>
          <a:p>
            <a:pPr marL="276860" indent="-276860">
              <a:buFont typeface="Wingdings"/>
              <a:buChar char="§"/>
            </a:pPr>
            <a:r>
              <a:rPr lang="en-US" sz="2000" b="0">
                <a:latin typeface="Calibri"/>
              </a:rPr>
              <a:t>Reporter presents highlights back to the class </a:t>
            </a:r>
            <a:endParaRPr lang="en-US" sz="2000" b="0">
              <a:latin typeface="Calibri"/>
              <a:ea typeface="Open Sans"/>
            </a:endParaRPr>
          </a:p>
        </p:txBody>
      </p:sp>
      <p:sp>
        <p:nvSpPr>
          <p:cNvPr id="4" name="Title 3">
            <a:extLst>
              <a:ext uri="{FF2B5EF4-FFF2-40B4-BE49-F238E27FC236}">
                <a16:creationId xmlns:a16="http://schemas.microsoft.com/office/drawing/2014/main" id="{3AE3247F-7A33-437F-0E69-20953F4BCE21}"/>
              </a:ext>
            </a:extLst>
          </p:cNvPr>
          <p:cNvSpPr>
            <a:spLocks noGrp="1"/>
          </p:cNvSpPr>
          <p:nvPr>
            <p:ph type="title"/>
          </p:nvPr>
        </p:nvSpPr>
        <p:spPr>
          <a:xfrm>
            <a:off x="664401" y="339020"/>
            <a:ext cx="8183759" cy="826664"/>
          </a:xfrm>
        </p:spPr>
        <p:txBody>
          <a:bodyPr lIns="91440" tIns="45720" rIns="91440" bIns="45720" anchor="b"/>
          <a:lstStyle/>
          <a:p>
            <a:r>
              <a:rPr lang="en-US" sz="2400">
                <a:latin typeface="Open Sans"/>
              </a:rPr>
              <a:t>Engagement example: </a:t>
            </a:r>
            <a:br>
              <a:rPr lang="en-US" sz="2400"/>
            </a:br>
            <a:r>
              <a:rPr lang="en-US" sz="2400" b="0">
                <a:latin typeface="Open Sans"/>
                <a:cs typeface="Calibri"/>
              </a:rPr>
              <a:t>Complete turn taking: equitable + inclusive discussion</a:t>
            </a:r>
            <a:endParaRPr lang="en-US" sz="2400" b="0">
              <a:latin typeface="Open Sans"/>
              <a:cs typeface="Calibri" panose="020F0502020204030204" pitchFamily="34" charset="0"/>
            </a:endParaRPr>
          </a:p>
        </p:txBody>
      </p:sp>
    </p:spTree>
    <p:extLst>
      <p:ext uri="{BB962C8B-B14F-4D97-AF65-F5344CB8AC3E}">
        <p14:creationId xmlns:p14="http://schemas.microsoft.com/office/powerpoint/2010/main" val="390178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9833F-092C-941B-A0BA-88FEB164EA0B}"/>
              </a:ext>
            </a:extLst>
          </p:cNvPr>
          <p:cNvSpPr>
            <a:spLocks noGrp="1"/>
          </p:cNvSpPr>
          <p:nvPr>
            <p:ph type="body" sz="quarter" idx="11"/>
          </p:nvPr>
        </p:nvSpPr>
        <p:spPr/>
        <p:txBody>
          <a:bodyPr lIns="91440" tIns="45720" rIns="91440" bIns="45720" anchor="t"/>
          <a:lstStyle/>
          <a:p>
            <a:pPr marL="276860" indent="-276860">
              <a:buFont typeface="Wingdings"/>
              <a:buChar char="§"/>
            </a:pPr>
            <a:r>
              <a:rPr lang="en-US" sz="2000" b="0">
                <a:latin typeface="Calibri"/>
              </a:rPr>
              <a:t>Offer a visual prompt and ask students to respond</a:t>
            </a:r>
            <a:endParaRPr lang="en-US" sz="2000" b="0">
              <a:latin typeface="Calibri"/>
              <a:ea typeface="Open Sans"/>
            </a:endParaRPr>
          </a:p>
          <a:p>
            <a:pPr marL="276860" indent="-276860">
              <a:buFont typeface="Wingdings"/>
              <a:buChar char="§"/>
            </a:pPr>
            <a:r>
              <a:rPr lang="en-US" sz="2000" b="0">
                <a:latin typeface="Calibri"/>
              </a:rPr>
              <a:t>Use Chat or Discussion boards/ Waterfall</a:t>
            </a:r>
            <a:endParaRPr lang="en-US" sz="2000" b="0">
              <a:latin typeface="Calibri"/>
              <a:ea typeface="Open Sans"/>
            </a:endParaRPr>
          </a:p>
          <a:p>
            <a:pPr marL="276860" indent="-276860">
              <a:buFont typeface="Wingdings"/>
              <a:buChar char="§"/>
            </a:pPr>
            <a:r>
              <a:rPr lang="en-US" sz="2000" b="0">
                <a:latin typeface="Calibri"/>
              </a:rPr>
              <a:t>Or use breakout rooms for small group discussion</a:t>
            </a:r>
            <a:endParaRPr lang="en-US" sz="2000" b="0">
              <a:latin typeface="Calibri"/>
              <a:ea typeface="Open Sans"/>
            </a:endParaRPr>
          </a:p>
          <a:p>
            <a:pPr marL="276860" indent="-276860">
              <a:buFont typeface="Wingdings"/>
              <a:buChar char="§"/>
            </a:pPr>
            <a:r>
              <a:rPr lang="en-US" sz="2000" b="0">
                <a:latin typeface="Calibri"/>
              </a:rPr>
              <a:t>Review highlights in large group</a:t>
            </a:r>
            <a:r>
              <a:rPr lang="en-US" sz="2000">
                <a:latin typeface="Calibri"/>
              </a:rPr>
              <a:t> </a:t>
            </a:r>
          </a:p>
          <a:p>
            <a:pPr marL="0" indent="0">
              <a:buNone/>
            </a:pPr>
            <a:endParaRPr lang="en-US" sz="2000">
              <a:latin typeface="Calibri"/>
              <a:ea typeface="Open Sans"/>
            </a:endParaRPr>
          </a:p>
        </p:txBody>
      </p:sp>
      <p:sp>
        <p:nvSpPr>
          <p:cNvPr id="4" name="Title 3">
            <a:extLst>
              <a:ext uri="{FF2B5EF4-FFF2-40B4-BE49-F238E27FC236}">
                <a16:creationId xmlns:a16="http://schemas.microsoft.com/office/drawing/2014/main" id="{3AE3247F-7A33-437F-0E69-20953F4BCE21}"/>
              </a:ext>
            </a:extLst>
          </p:cNvPr>
          <p:cNvSpPr>
            <a:spLocks noGrp="1"/>
          </p:cNvSpPr>
          <p:nvPr>
            <p:ph type="title"/>
          </p:nvPr>
        </p:nvSpPr>
        <p:spPr/>
        <p:txBody>
          <a:bodyPr lIns="91440" tIns="45720" rIns="91440" bIns="45720" anchor="b"/>
          <a:lstStyle/>
          <a:p>
            <a:r>
              <a:rPr lang="en-US" sz="2400">
                <a:latin typeface="Open Sans"/>
              </a:rPr>
              <a:t>Engagement example: </a:t>
            </a:r>
            <a:br>
              <a:rPr lang="en-US" sz="2400"/>
            </a:br>
            <a:r>
              <a:rPr lang="en-US" sz="2400" b="0">
                <a:latin typeface="Open Sans"/>
                <a:cs typeface="Calibri"/>
              </a:rPr>
              <a:t>Visual prompt</a:t>
            </a:r>
            <a:endParaRPr lang="en-US" sz="2400" b="0">
              <a:latin typeface="Open Sans"/>
              <a:cs typeface="Calibri" panose="020F0502020204030204" pitchFamily="34" charset="0"/>
            </a:endParaRPr>
          </a:p>
        </p:txBody>
      </p:sp>
      <p:pic>
        <p:nvPicPr>
          <p:cNvPr id="5" name="Picture 5" descr="Improving Student Engagement in a Virtual Classroom - myViewBoard Blog">
            <a:extLst>
              <a:ext uri="{FF2B5EF4-FFF2-40B4-BE49-F238E27FC236}">
                <a16:creationId xmlns:a16="http://schemas.microsoft.com/office/drawing/2014/main" id="{7A5BC878-E48A-1C47-609E-5032E8772229}"/>
              </a:ext>
            </a:extLst>
          </p:cNvPr>
          <p:cNvPicPr>
            <a:picLocks noChangeAspect="1"/>
          </p:cNvPicPr>
          <p:nvPr/>
        </p:nvPicPr>
        <p:blipFill>
          <a:blip r:embed="rId3"/>
          <a:stretch>
            <a:fillRect/>
          </a:stretch>
        </p:blipFill>
        <p:spPr>
          <a:xfrm>
            <a:off x="4009734" y="2963798"/>
            <a:ext cx="2743200" cy="1832482"/>
          </a:xfrm>
          <a:prstGeom prst="rect">
            <a:avLst/>
          </a:prstGeom>
        </p:spPr>
      </p:pic>
      <p:pic>
        <p:nvPicPr>
          <p:cNvPr id="6" name="Picture 6" descr="Use a Virtual Classroom for Online Training - FrontCore">
            <a:extLst>
              <a:ext uri="{FF2B5EF4-FFF2-40B4-BE49-F238E27FC236}">
                <a16:creationId xmlns:a16="http://schemas.microsoft.com/office/drawing/2014/main" id="{FE9B443F-32FB-79BC-0DFD-4F7EE40B50B7}"/>
              </a:ext>
            </a:extLst>
          </p:cNvPr>
          <p:cNvPicPr>
            <a:picLocks noChangeAspect="1"/>
          </p:cNvPicPr>
          <p:nvPr/>
        </p:nvPicPr>
        <p:blipFill>
          <a:blip r:embed="rId4"/>
          <a:stretch>
            <a:fillRect/>
          </a:stretch>
        </p:blipFill>
        <p:spPr>
          <a:xfrm>
            <a:off x="1051986" y="3043149"/>
            <a:ext cx="2743199" cy="1673780"/>
          </a:xfrm>
          <a:prstGeom prst="rect">
            <a:avLst/>
          </a:prstGeom>
        </p:spPr>
      </p:pic>
    </p:spTree>
    <p:extLst>
      <p:ext uri="{BB962C8B-B14F-4D97-AF65-F5344CB8AC3E}">
        <p14:creationId xmlns:p14="http://schemas.microsoft.com/office/powerpoint/2010/main" val="196623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pPr>
              <a:spcBef>
                <a:spcPts val="0"/>
              </a:spcBef>
            </a:pPr>
            <a:br>
              <a:rPr lang="en-US" sz="3600" dirty="0"/>
            </a:br>
            <a:r>
              <a:rPr lang="en-US" sz="3600" dirty="0">
                <a:latin typeface="Open Sans"/>
              </a:rPr>
              <a:t>Questions? </a:t>
            </a:r>
            <a:endParaRPr lang="en-US" sz="36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781050" y="3600747"/>
            <a:ext cx="6458249" cy="369332"/>
          </a:xfrm>
          <a:prstGeom prst="rect">
            <a:avLst/>
          </a:prstGeom>
          <a:noFill/>
        </p:spPr>
        <p:txBody>
          <a:bodyPr wrap="square" lIns="91440" tIns="45720" rIns="91440" bIns="45720" anchor="t">
            <a:spAutoFit/>
          </a:bodyPr>
          <a:lstStyle/>
          <a:p>
            <a:pPr>
              <a:lnSpc>
                <a:spcPct val="90000"/>
              </a:lnSpc>
            </a:pPr>
            <a:endParaRPr lang="en-US" sz="2000">
              <a:solidFill>
                <a:schemeClr val="tx2"/>
              </a:solidFill>
              <a:latin typeface="+mj-lt"/>
              <a:ea typeface="Calibri"/>
              <a:cs typeface="Calibri"/>
            </a:endParaRPr>
          </a:p>
        </p:txBody>
      </p:sp>
    </p:spTree>
    <p:extLst>
      <p:ext uri="{BB962C8B-B14F-4D97-AF65-F5344CB8AC3E}">
        <p14:creationId xmlns:p14="http://schemas.microsoft.com/office/powerpoint/2010/main" val="1398159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FACF0-24AE-BDF9-D531-E329C90F3AC6}"/>
              </a:ext>
            </a:extLst>
          </p:cNvPr>
          <p:cNvSpPr>
            <a:spLocks noGrp="1"/>
          </p:cNvSpPr>
          <p:nvPr>
            <p:ph type="body" sz="quarter" idx="11"/>
          </p:nvPr>
        </p:nvSpPr>
        <p:spPr>
          <a:xfrm>
            <a:off x="775707" y="1848099"/>
            <a:ext cx="8196210" cy="3346248"/>
          </a:xfrm>
        </p:spPr>
        <p:txBody>
          <a:bodyPr lIns="91440" tIns="45720" rIns="91440" bIns="45720" anchor="t"/>
          <a:lstStyle/>
          <a:p>
            <a:pPr marL="276860" indent="-276860">
              <a:buFont typeface="Wingdings"/>
              <a:buChar char="§"/>
            </a:pPr>
            <a:r>
              <a:rPr lang="en-US" sz="2000">
                <a:latin typeface="Calibri"/>
                <a:ea typeface="Open Sans"/>
              </a:rPr>
              <a:t>Reply to </a:t>
            </a:r>
            <a:r>
              <a:rPr lang="en-US" sz="2000" i="1">
                <a:latin typeface="Calibri"/>
                <a:ea typeface="Open Sans"/>
              </a:rPr>
              <a:t>everyone</a:t>
            </a:r>
            <a:r>
              <a:rPr lang="en-US" sz="2000">
                <a:latin typeface="Calibri"/>
                <a:ea typeface="Open Sans"/>
              </a:rPr>
              <a:t>,</a:t>
            </a:r>
            <a:r>
              <a:rPr lang="en-US" sz="2000" b="0">
                <a:latin typeface="Calibri"/>
                <a:ea typeface="Open Sans"/>
              </a:rPr>
              <a:t> at one point in quarter (5 per week)</a:t>
            </a:r>
          </a:p>
          <a:p>
            <a:pPr marL="276860" indent="-276860">
              <a:buFont typeface="Wingdings"/>
              <a:buChar char="§"/>
            </a:pPr>
            <a:r>
              <a:rPr lang="en-US" sz="2000" b="0">
                <a:latin typeface="Calibri"/>
                <a:ea typeface="Open Sans"/>
              </a:rPr>
              <a:t>Don't necessarily reply to everyone in a thread </a:t>
            </a:r>
          </a:p>
          <a:p>
            <a:pPr marL="276860" indent="-276860">
              <a:buFont typeface="Wingdings"/>
              <a:buChar char="§"/>
            </a:pPr>
            <a:r>
              <a:rPr lang="en-US" sz="2000">
                <a:latin typeface="Calibri"/>
                <a:ea typeface="Open Sans"/>
              </a:rPr>
              <a:t>Steer the conversation</a:t>
            </a:r>
            <a:r>
              <a:rPr lang="en-US" sz="2000" b="0">
                <a:latin typeface="Calibri"/>
                <a:ea typeface="Open Sans"/>
              </a:rPr>
              <a:t> or provide a clarifying point, if needed </a:t>
            </a:r>
            <a:endParaRPr lang="en-US" sz="2000" b="0">
              <a:latin typeface="Calibri"/>
            </a:endParaRPr>
          </a:p>
          <a:p>
            <a:pPr marL="276860" indent="-276860">
              <a:buFont typeface="Wingdings"/>
              <a:buChar char="§"/>
            </a:pPr>
            <a:r>
              <a:rPr lang="en-US" sz="2000">
                <a:latin typeface="Calibri"/>
                <a:ea typeface="Open Sans"/>
              </a:rPr>
              <a:t>Simple replies matter </a:t>
            </a:r>
            <a:r>
              <a:rPr lang="en-US" sz="2000" b="0">
                <a:latin typeface="Calibri"/>
                <a:ea typeface="Open Sans"/>
              </a:rPr>
              <a:t>to learners ("Hi, Good point! Thanks")</a:t>
            </a:r>
          </a:p>
          <a:p>
            <a:pPr marL="276860" indent="-276860">
              <a:buFont typeface="Wingdings"/>
              <a:buChar char="§"/>
            </a:pPr>
            <a:r>
              <a:rPr lang="en-US" sz="2000" b="0">
                <a:latin typeface="Calibri"/>
                <a:ea typeface="Open Sans"/>
              </a:rPr>
              <a:t>Ask several students to "monitor" the board per week</a:t>
            </a:r>
          </a:p>
          <a:p>
            <a:pPr marL="0" indent="0">
              <a:buNone/>
            </a:pPr>
            <a:br>
              <a:rPr lang="en-US" sz="1200" b="0">
                <a:ea typeface="Open Sans"/>
              </a:rPr>
            </a:br>
            <a:r>
              <a:rPr lang="en-US" sz="1200" b="0">
                <a:ea typeface="Open Sans"/>
              </a:rPr>
              <a:t>More:  https://teaching.washington.edu/engaging-students/discussions/</a:t>
            </a:r>
            <a:endParaRPr lang="en-US" sz="1200">
              <a:ea typeface="Open Sans"/>
            </a:endParaRPr>
          </a:p>
        </p:txBody>
      </p:sp>
      <p:sp>
        <p:nvSpPr>
          <p:cNvPr id="3" name="Title 2">
            <a:extLst>
              <a:ext uri="{FF2B5EF4-FFF2-40B4-BE49-F238E27FC236}">
                <a16:creationId xmlns:a16="http://schemas.microsoft.com/office/drawing/2014/main" id="{15841327-4CFA-42FD-D626-F26629B2A546}"/>
              </a:ext>
            </a:extLst>
          </p:cNvPr>
          <p:cNvSpPr>
            <a:spLocks noGrp="1"/>
          </p:cNvSpPr>
          <p:nvPr>
            <p:ph type="title"/>
          </p:nvPr>
        </p:nvSpPr>
        <p:spPr/>
        <p:txBody>
          <a:bodyPr lIns="91440" tIns="45720" rIns="91440" bIns="45720" anchor="b"/>
          <a:lstStyle/>
          <a:p>
            <a:r>
              <a:rPr lang="en-US" sz="2400">
                <a:latin typeface="Open Sans"/>
              </a:rPr>
              <a:t>Discussions: Instructor presence </a:t>
            </a:r>
          </a:p>
        </p:txBody>
      </p:sp>
      <p:sp>
        <p:nvSpPr>
          <p:cNvPr id="4" name="TextBox 3">
            <a:extLst>
              <a:ext uri="{FF2B5EF4-FFF2-40B4-BE49-F238E27FC236}">
                <a16:creationId xmlns:a16="http://schemas.microsoft.com/office/drawing/2014/main" id="{C8EE5DC7-9699-CB92-05A6-F70FAB97A46C}"/>
              </a:ext>
            </a:extLst>
          </p:cNvPr>
          <p:cNvSpPr txBox="1"/>
          <p:nvPr/>
        </p:nvSpPr>
        <p:spPr>
          <a:xfrm>
            <a:off x="803388" y="1327293"/>
            <a:ext cx="39977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Just enough, but not too much</a:t>
            </a:r>
          </a:p>
        </p:txBody>
      </p:sp>
      <p:sp>
        <p:nvSpPr>
          <p:cNvPr id="5" name="TextBox 4">
            <a:extLst>
              <a:ext uri="{FF2B5EF4-FFF2-40B4-BE49-F238E27FC236}">
                <a16:creationId xmlns:a16="http://schemas.microsoft.com/office/drawing/2014/main" id="{80407D34-8D24-EDAD-55A8-B2BB1785C481}"/>
              </a:ext>
            </a:extLst>
          </p:cNvPr>
          <p:cNvSpPr txBox="1"/>
          <p:nvPr/>
        </p:nvSpPr>
        <p:spPr>
          <a:xfrm>
            <a:off x="790834" y="4737271"/>
            <a:ext cx="6033185" cy="56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20000"/>
              </a:spcBef>
            </a:pPr>
            <a:r>
              <a:rPr lang="en-US" sz="1600">
                <a:ea typeface="+mn-lt"/>
                <a:cs typeface="+mn-lt"/>
              </a:rPr>
              <a:t>[Principles of Engagement: Performance, modeling behavior + action]</a:t>
            </a:r>
          </a:p>
          <a:p>
            <a:endParaRPr lang="en-US" sz="1600">
              <a:cs typeface="Calibri"/>
            </a:endParaRPr>
          </a:p>
        </p:txBody>
      </p:sp>
    </p:spTree>
    <p:extLst>
      <p:ext uri="{BB962C8B-B14F-4D97-AF65-F5344CB8AC3E}">
        <p14:creationId xmlns:p14="http://schemas.microsoft.com/office/powerpoint/2010/main" val="157312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E3C2E-A0EF-1B91-3B91-28EB87BACBED}"/>
              </a:ext>
            </a:extLst>
          </p:cNvPr>
          <p:cNvSpPr>
            <a:spLocks noGrp="1"/>
          </p:cNvSpPr>
          <p:nvPr>
            <p:ph type="title"/>
          </p:nvPr>
        </p:nvSpPr>
        <p:spPr>
          <a:xfrm>
            <a:off x="671758" y="309594"/>
            <a:ext cx="8183759" cy="647938"/>
          </a:xfrm>
        </p:spPr>
        <p:txBody>
          <a:bodyPr lIns="91440" tIns="45720" rIns="91440" bIns="45720" anchor="b"/>
          <a:lstStyle/>
          <a:p>
            <a:r>
              <a:rPr lang="en-US" sz="3600" dirty="0">
                <a:latin typeface="Open Sans"/>
              </a:rPr>
              <a:t>Agenda</a:t>
            </a:r>
          </a:p>
        </p:txBody>
      </p:sp>
      <p:sp>
        <p:nvSpPr>
          <p:cNvPr id="5" name="TextBox 4">
            <a:extLst>
              <a:ext uri="{FF2B5EF4-FFF2-40B4-BE49-F238E27FC236}">
                <a16:creationId xmlns:a16="http://schemas.microsoft.com/office/drawing/2014/main" id="{DB19D944-2495-F00F-9BC0-441873C1A2EC}"/>
              </a:ext>
            </a:extLst>
          </p:cNvPr>
          <p:cNvSpPr txBox="1"/>
          <p:nvPr/>
        </p:nvSpPr>
        <p:spPr>
          <a:xfrm>
            <a:off x="671758" y="1470363"/>
            <a:ext cx="6186243" cy="3416320"/>
          </a:xfrm>
          <a:prstGeom prst="rect">
            <a:avLst/>
          </a:prstGeom>
          <a:noFill/>
        </p:spPr>
        <p:txBody>
          <a:bodyPr wrap="square" lIns="91440" tIns="45720" rIns="91440" bIns="45720" anchor="t">
            <a:spAutoFit/>
          </a:bodyPr>
          <a:lstStyle/>
          <a:p>
            <a:pPr marL="342900" indent="-342900" algn="l" rtl="0" fontAlgn="base">
              <a:buAutoNum type="arabicPeriod"/>
            </a:pPr>
            <a:r>
              <a:rPr lang="en-US" sz="1800" b="1" i="0">
                <a:effectLst/>
                <a:latin typeface="Calibri"/>
                <a:cs typeface="Calibri"/>
              </a:rPr>
              <a:t>Building </a:t>
            </a:r>
            <a:r>
              <a:rPr lang="en-US" sz="1800" b="1">
                <a:latin typeface="Calibri"/>
                <a:cs typeface="Calibri"/>
              </a:rPr>
              <a:t>connections</a:t>
            </a:r>
            <a:r>
              <a:rPr lang="en-US" sz="1800" b="1" i="0">
                <a:effectLst/>
                <a:latin typeface="Calibri"/>
                <a:cs typeface="Calibri"/>
              </a:rPr>
              <a:t> and </a:t>
            </a:r>
            <a:r>
              <a:rPr lang="en-US" sz="1800" b="1">
                <a:latin typeface="Calibri"/>
                <a:cs typeface="Calibri"/>
              </a:rPr>
              <a:t>community</a:t>
            </a:r>
            <a:r>
              <a:rPr lang="en-US" sz="1800" b="1" i="0">
                <a:effectLst/>
                <a:latin typeface="Calibri"/>
                <a:cs typeface="Calibri"/>
              </a:rPr>
              <a:t> (t</a:t>
            </a:r>
            <a:r>
              <a:rPr lang="en-US" sz="1800" b="1">
                <a:latin typeface="Calibri"/>
                <a:cs typeface="Calibri"/>
              </a:rPr>
              <a:t>rust)</a:t>
            </a:r>
            <a:r>
              <a:rPr lang="en-US" sz="1800" b="1" i="0">
                <a:effectLst/>
                <a:latin typeface="WordVisiCarriageReturn_MSFontService"/>
              </a:rPr>
              <a:t> </a:t>
            </a:r>
            <a:endParaRPr lang="en-US">
              <a:cs typeface="Calibri"/>
            </a:endParaRPr>
          </a:p>
          <a:p>
            <a:pPr marL="407670" lvl="1" fontAlgn="base"/>
            <a:r>
              <a:rPr lang="en-US" sz="1800" b="0" i="0">
                <a:effectLst/>
                <a:latin typeface="Calibri"/>
                <a:cs typeface="Calibri"/>
              </a:rPr>
              <a:t>Icebreakers</a:t>
            </a:r>
            <a:r>
              <a:rPr lang="en-US" sz="1800">
                <a:latin typeface="Calibri"/>
                <a:cs typeface="Calibri"/>
              </a:rPr>
              <a:t>, get-to-know you, lighten the mood</a:t>
            </a:r>
            <a:endParaRPr lang="en-US" sz="1800" b="0" i="0">
              <a:effectLst/>
              <a:latin typeface="Calibri"/>
              <a:cs typeface="Calibri"/>
            </a:endParaRPr>
          </a:p>
          <a:p>
            <a:pPr marL="342900" indent="-342900" algn="l" rtl="0" fontAlgn="base">
              <a:buAutoNum type="arabicPeriod"/>
            </a:pPr>
            <a:endParaRPr lang="en-US" sz="1800" b="0" i="0">
              <a:effectLst/>
              <a:latin typeface="Calibri" panose="020F0502020204030204" pitchFamily="34" charset="0"/>
              <a:cs typeface="Calibri" panose="020F0502020204030204" pitchFamily="34" charset="0"/>
            </a:endParaRPr>
          </a:p>
          <a:p>
            <a:pPr marL="342900" indent="-342900" algn="l" rtl="0" fontAlgn="base">
              <a:buAutoNum type="arabicPeriod"/>
            </a:pPr>
            <a:r>
              <a:rPr lang="en-US" sz="1800" b="1" i="0">
                <a:effectLst/>
                <a:latin typeface="Calibri"/>
                <a:cs typeface="Calibri"/>
              </a:rPr>
              <a:t>Engagement strategies</a:t>
            </a:r>
            <a:r>
              <a:rPr lang="en-US" sz="1800" b="1" i="0">
                <a:effectLst/>
                <a:latin typeface="WordVisiCarriageReturn_MSFontService"/>
              </a:rPr>
              <a:t> </a:t>
            </a:r>
          </a:p>
          <a:p>
            <a:pPr marL="407670" lvl="1" fontAlgn="base"/>
            <a:r>
              <a:rPr lang="en-US" sz="1800">
                <a:latin typeface="Calibri"/>
                <a:cs typeface="Calibri"/>
              </a:rPr>
              <a:t>Small</a:t>
            </a:r>
            <a:r>
              <a:rPr lang="en-US" sz="1800" b="0" i="0">
                <a:effectLst/>
                <a:latin typeface="Calibri"/>
                <a:cs typeface="Calibri"/>
              </a:rPr>
              <a:t> groups/Breakout rooms: </a:t>
            </a:r>
            <a:r>
              <a:rPr lang="en-US" sz="1800">
                <a:latin typeface="Calibri"/>
                <a:cs typeface="Calibri"/>
              </a:rPr>
              <a:t>Many approaches</a:t>
            </a:r>
            <a:r>
              <a:rPr lang="en-US" sz="1800" b="0" i="0">
                <a:effectLst/>
                <a:latin typeface="Calibri"/>
                <a:cs typeface="Calibri"/>
              </a:rPr>
              <a:t> </a:t>
            </a:r>
          </a:p>
          <a:p>
            <a:pPr marL="342900" indent="-342900" algn="l" rtl="0" fontAlgn="base">
              <a:buAutoNum type="arabicPeriod"/>
            </a:pPr>
            <a:endParaRPr lang="en-US" sz="1800" b="0" i="0">
              <a:effectLst/>
              <a:latin typeface="Calibri" panose="020F0502020204030204" pitchFamily="34" charset="0"/>
              <a:cs typeface="Calibri" panose="020F0502020204030204" pitchFamily="34" charset="0"/>
            </a:endParaRPr>
          </a:p>
          <a:p>
            <a:pPr marL="342900" indent="-342900" fontAlgn="base">
              <a:buAutoNum type="arabicPeriod"/>
            </a:pPr>
            <a:r>
              <a:rPr lang="en-US" sz="1800" b="1" i="0">
                <a:effectLst/>
                <a:latin typeface="Calibri"/>
                <a:cs typeface="Calibri"/>
              </a:rPr>
              <a:t>Feedback and responses</a:t>
            </a:r>
            <a:r>
              <a:rPr lang="en-US" sz="1800" b="1" i="0">
                <a:effectLst/>
                <a:latin typeface="WordVisiCarriageReturn_MSFontService"/>
              </a:rPr>
              <a:t> </a:t>
            </a:r>
            <a:br>
              <a:rPr lang="en-US" sz="1800" b="1">
                <a:latin typeface="WordVisiCarriageReturn_MSFontService"/>
              </a:rPr>
            </a:br>
            <a:r>
              <a:rPr lang="en-US" sz="1800">
                <a:ea typeface="+mn-lt"/>
                <a:cs typeface="+mn-lt"/>
              </a:rPr>
              <a:t>What did learners learn? What do they need? Learn how you can adjust… </a:t>
            </a:r>
            <a:br>
              <a:rPr lang="en-US" sz="1800">
                <a:ea typeface="+mn-lt"/>
                <a:cs typeface="+mn-lt"/>
              </a:rPr>
            </a:br>
            <a:endParaRPr lang="en-US" sz="1800" b="1" i="0">
              <a:effectLst/>
              <a:latin typeface="WordVisiCarriageReturn_MSFontService"/>
            </a:endParaRPr>
          </a:p>
          <a:p>
            <a:pPr marL="342900" indent="-342900">
              <a:buAutoNum type="arabicPeriod"/>
            </a:pPr>
            <a:r>
              <a:rPr lang="en-US" sz="1800" b="1">
                <a:ea typeface="+mn-lt"/>
                <a:cs typeface="+mn-lt"/>
              </a:rPr>
              <a:t>Discussions </a:t>
            </a:r>
            <a:br>
              <a:rPr lang="en-US" sz="1800" b="1">
                <a:ea typeface="+mn-lt"/>
                <a:cs typeface="+mn-lt"/>
              </a:rPr>
            </a:br>
            <a:r>
              <a:rPr lang="en-US" sz="1800">
                <a:ea typeface="+mn-lt"/>
                <a:cs typeface="+mn-lt"/>
              </a:rPr>
              <a:t>Teacher presence </a:t>
            </a:r>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18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pPr>
              <a:spcBef>
                <a:spcPts val="0"/>
              </a:spcBef>
            </a:pPr>
            <a:br>
              <a:rPr lang="en-US" sz="3600" dirty="0">
                <a:latin typeface="Open Sans"/>
              </a:rPr>
            </a:br>
            <a:r>
              <a:rPr lang="en-US" sz="3600" dirty="0">
                <a:solidFill>
                  <a:srgbClr val="FFFFFF"/>
                </a:solidFill>
                <a:latin typeface="Open Sans"/>
              </a:rPr>
              <a:t>Instructor presence: Discussions </a:t>
            </a:r>
            <a:endParaRPr lang="en-US" sz="36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671756" y="1703338"/>
            <a:ext cx="6563762" cy="2308324"/>
          </a:xfrm>
          <a:prstGeom prst="rect">
            <a:avLst/>
          </a:prstGeom>
          <a:noFill/>
        </p:spPr>
        <p:txBody>
          <a:bodyPr wrap="square" lIns="91440" tIns="45720" rIns="91440" bIns="45720" anchor="t">
            <a:spAutoFit/>
          </a:bodyPr>
          <a:lstStyle/>
          <a:p>
            <a:r>
              <a:rPr lang="en-US" sz="1800" dirty="0">
                <a:solidFill>
                  <a:schemeClr val="tx2"/>
                </a:solidFill>
                <a:ea typeface="+mn-lt"/>
                <a:cs typeface="+mn-lt"/>
              </a:rPr>
              <a:t>The US Department of Education (1) and the Higher Learning Commission (2) (HLC) have required "regular and substantive interaction between the students and the instructor" (1) in online courses. Additionally, research has consistently shown that a strong sense of instructor presence and frequent and meaningful faculty to student interactions improve student persistence (3), satisfaction (4), and achievement (5) in online courses. </a:t>
            </a:r>
          </a:p>
          <a:p>
            <a:endParaRPr lang="en-US" sz="1800" dirty="0">
              <a:solidFill>
                <a:schemeClr val="tx2"/>
              </a:solidFill>
              <a:cs typeface="David"/>
            </a:endParaRPr>
          </a:p>
        </p:txBody>
      </p:sp>
    </p:spTree>
    <p:extLst>
      <p:ext uri="{BB962C8B-B14F-4D97-AF65-F5344CB8AC3E}">
        <p14:creationId xmlns:p14="http://schemas.microsoft.com/office/powerpoint/2010/main" val="110081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FACF0-24AE-BDF9-D531-E329C90F3AC6}"/>
              </a:ext>
            </a:extLst>
          </p:cNvPr>
          <p:cNvSpPr>
            <a:spLocks noGrp="1"/>
          </p:cNvSpPr>
          <p:nvPr>
            <p:ph type="body" sz="quarter" idx="11"/>
          </p:nvPr>
        </p:nvSpPr>
        <p:spPr/>
        <p:txBody>
          <a:bodyPr lIns="91440" tIns="45720" rIns="91440" bIns="45720" anchor="t"/>
          <a:lstStyle/>
          <a:p>
            <a:pPr marL="276860" indent="-276860">
              <a:buFont typeface="Wingdings"/>
              <a:buChar char="§"/>
            </a:pPr>
            <a:r>
              <a:rPr lang="en-US" sz="2000" dirty="0">
                <a:latin typeface="Calibri"/>
                <a:ea typeface="Open Sans"/>
              </a:rPr>
              <a:t>Post a reflection </a:t>
            </a:r>
            <a:r>
              <a:rPr lang="en-US" sz="2000" b="0" dirty="0">
                <a:latin typeface="Calibri"/>
                <a:ea typeface="Open Sans"/>
              </a:rPr>
              <a:t>based on the discussion prompt</a:t>
            </a:r>
            <a:endParaRPr lang="en-US" sz="2000" dirty="0">
              <a:latin typeface="Calibri"/>
              <a:ea typeface="Open Sans"/>
            </a:endParaRPr>
          </a:p>
          <a:p>
            <a:pPr marL="276860" indent="-276860">
              <a:buFont typeface="Wingdings"/>
              <a:buChar char="§"/>
            </a:pPr>
            <a:r>
              <a:rPr lang="en-US" sz="2000" dirty="0">
                <a:latin typeface="Calibri"/>
                <a:ea typeface="Open Sans"/>
              </a:rPr>
              <a:t>Expand</a:t>
            </a:r>
            <a:r>
              <a:rPr lang="en-US" sz="2000" b="0" dirty="0">
                <a:latin typeface="Calibri"/>
                <a:ea typeface="Open Sans"/>
              </a:rPr>
              <a:t> on someone else’s post</a:t>
            </a:r>
            <a:endParaRPr lang="en-US" sz="2000" dirty="0">
              <a:latin typeface="Calibri"/>
              <a:ea typeface="Open Sans"/>
            </a:endParaRPr>
          </a:p>
          <a:p>
            <a:pPr marL="276860" indent="-276860">
              <a:buFont typeface="Wingdings"/>
              <a:buChar char="§"/>
            </a:pPr>
            <a:r>
              <a:rPr lang="en-US" sz="2000" dirty="0">
                <a:latin typeface="Calibri"/>
                <a:ea typeface="Open Sans"/>
              </a:rPr>
              <a:t>Suggest</a:t>
            </a:r>
            <a:r>
              <a:rPr lang="en-US" sz="2000" b="0" dirty="0">
                <a:latin typeface="Calibri"/>
                <a:ea typeface="Open Sans"/>
              </a:rPr>
              <a:t> ways to refine an idea or argument</a:t>
            </a:r>
            <a:endParaRPr lang="en-US" sz="2000" dirty="0">
              <a:latin typeface="Calibri"/>
              <a:ea typeface="Open Sans"/>
            </a:endParaRPr>
          </a:p>
          <a:p>
            <a:pPr marL="276860" indent="-276860">
              <a:buFont typeface="Wingdings"/>
              <a:buChar char="§"/>
            </a:pPr>
            <a:r>
              <a:rPr lang="en-US" sz="2000" dirty="0">
                <a:latin typeface="Calibri"/>
                <a:ea typeface="Open Sans"/>
              </a:rPr>
              <a:t>Ask a question</a:t>
            </a:r>
            <a:r>
              <a:rPr lang="en-US" sz="2000" b="0" dirty="0">
                <a:latin typeface="Calibri"/>
                <a:ea typeface="Open Sans"/>
              </a:rPr>
              <a:t> or ask for clarification about what someone else posted</a:t>
            </a:r>
            <a:endParaRPr lang="en-US" sz="2000" dirty="0">
              <a:latin typeface="Calibri"/>
              <a:ea typeface="Open Sans"/>
            </a:endParaRPr>
          </a:p>
          <a:p>
            <a:pPr marL="276860" indent="-276860">
              <a:buFont typeface="Wingdings"/>
              <a:buChar char="§"/>
            </a:pPr>
            <a:r>
              <a:rPr lang="en-US" sz="2000" dirty="0">
                <a:latin typeface="Calibri"/>
                <a:ea typeface="Open Sans"/>
              </a:rPr>
              <a:t>Identify a theme</a:t>
            </a:r>
            <a:r>
              <a:rPr lang="en-US" sz="2000" b="0" dirty="0">
                <a:latin typeface="Calibri"/>
                <a:ea typeface="Open Sans"/>
              </a:rPr>
              <a:t> emerging in the discussion board</a:t>
            </a:r>
            <a:endParaRPr lang="en-US" sz="2000" dirty="0">
              <a:latin typeface="Calibri"/>
              <a:ea typeface="Open Sans"/>
            </a:endParaRPr>
          </a:p>
          <a:p>
            <a:pPr marL="276860" indent="-276860">
              <a:buFont typeface="Wingdings"/>
              <a:buChar char="§"/>
            </a:pPr>
            <a:r>
              <a:rPr lang="en-US" sz="2000" dirty="0">
                <a:latin typeface="Calibri"/>
                <a:ea typeface="Open Sans"/>
              </a:rPr>
              <a:t>Connect</a:t>
            </a:r>
            <a:r>
              <a:rPr lang="en-US" sz="2000" b="0" dirty="0">
                <a:latin typeface="Calibri"/>
                <a:ea typeface="Open Sans"/>
              </a:rPr>
              <a:t> someone’s ideas to your own thoughts or experiences</a:t>
            </a:r>
            <a:endParaRPr lang="en-US" sz="2000" dirty="0">
              <a:latin typeface="Calibri"/>
              <a:ea typeface="Open Sans"/>
            </a:endParaRPr>
          </a:p>
          <a:p>
            <a:pPr marL="0" indent="0">
              <a:buNone/>
            </a:pPr>
            <a:br>
              <a:rPr lang="en-US" sz="1200" b="0" dirty="0">
                <a:ea typeface="Open Sans"/>
              </a:rPr>
            </a:br>
            <a:endParaRPr lang="en-US" sz="1200" b="0">
              <a:ea typeface="Open Sans"/>
            </a:endParaRPr>
          </a:p>
        </p:txBody>
      </p:sp>
      <p:sp>
        <p:nvSpPr>
          <p:cNvPr id="3" name="Title 2">
            <a:extLst>
              <a:ext uri="{FF2B5EF4-FFF2-40B4-BE49-F238E27FC236}">
                <a16:creationId xmlns:a16="http://schemas.microsoft.com/office/drawing/2014/main" id="{15841327-4CFA-42FD-D626-F26629B2A546}"/>
              </a:ext>
            </a:extLst>
          </p:cNvPr>
          <p:cNvSpPr>
            <a:spLocks noGrp="1"/>
          </p:cNvSpPr>
          <p:nvPr>
            <p:ph type="title"/>
          </p:nvPr>
        </p:nvSpPr>
        <p:spPr/>
        <p:txBody>
          <a:bodyPr lIns="91440" tIns="45720" rIns="91440" bIns="45720" anchor="b"/>
          <a:lstStyle/>
          <a:p>
            <a:r>
              <a:rPr lang="en-US" sz="2400" dirty="0">
                <a:latin typeface="Open Sans"/>
              </a:rPr>
              <a:t>Discussions: (engaging) approaches</a:t>
            </a:r>
          </a:p>
        </p:txBody>
      </p:sp>
    </p:spTree>
    <p:extLst>
      <p:ext uri="{BB962C8B-B14F-4D97-AF65-F5344CB8AC3E}">
        <p14:creationId xmlns:p14="http://schemas.microsoft.com/office/powerpoint/2010/main" val="278356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pPr>
              <a:spcBef>
                <a:spcPts val="0"/>
              </a:spcBef>
            </a:pPr>
            <a:br>
              <a:rPr lang="en-US" sz="3600" dirty="0">
                <a:latin typeface="Open Sans"/>
              </a:rPr>
            </a:br>
            <a:r>
              <a:rPr lang="en-US" sz="3600" dirty="0">
                <a:latin typeface="Open Sans"/>
              </a:rPr>
              <a:t>Feedback/closing activities: </a:t>
            </a:r>
            <a:endParaRPr lang="en-US" sz="36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741293" y="1827606"/>
            <a:ext cx="6458249" cy="1089529"/>
          </a:xfrm>
          <a:prstGeom prst="rect">
            <a:avLst/>
          </a:prstGeom>
          <a:noFill/>
        </p:spPr>
        <p:txBody>
          <a:bodyPr wrap="square" lIns="91440" tIns="45720" rIns="91440" bIns="45720" anchor="t">
            <a:spAutoFit/>
          </a:bodyPr>
          <a:lstStyle/>
          <a:p>
            <a:pPr marL="342900" indent="-342900">
              <a:lnSpc>
                <a:spcPct val="90000"/>
              </a:lnSpc>
              <a:buFont typeface="Arial"/>
              <a:buChar char="•"/>
            </a:pPr>
            <a:r>
              <a:rPr lang="en-US" sz="2400" dirty="0">
                <a:solidFill>
                  <a:schemeClr val="tx2"/>
                </a:solidFill>
                <a:latin typeface="Calibri"/>
                <a:ea typeface="Calibri"/>
                <a:cs typeface="Calibri"/>
              </a:rPr>
              <a:t>Survey</a:t>
            </a:r>
          </a:p>
          <a:p>
            <a:pPr marL="342900" indent="-342900">
              <a:lnSpc>
                <a:spcPct val="90000"/>
              </a:lnSpc>
              <a:buFont typeface="Arial"/>
              <a:buChar char="•"/>
            </a:pPr>
            <a:r>
              <a:rPr lang="en-US" sz="2400" dirty="0">
                <a:solidFill>
                  <a:schemeClr val="tx2"/>
                </a:solidFill>
                <a:latin typeface="Calibri"/>
                <a:ea typeface="Calibri"/>
                <a:cs typeface="Calibri"/>
              </a:rPr>
              <a:t>Reflection</a:t>
            </a:r>
          </a:p>
          <a:p>
            <a:pPr marL="342900" indent="-342900">
              <a:lnSpc>
                <a:spcPct val="90000"/>
              </a:lnSpc>
              <a:buFont typeface="Arial"/>
              <a:buChar char="•"/>
            </a:pPr>
            <a:r>
              <a:rPr lang="en-US" sz="2400" dirty="0">
                <a:solidFill>
                  <a:schemeClr val="tx2"/>
                </a:solidFill>
                <a:latin typeface="Calibri"/>
                <a:ea typeface="Calibri"/>
                <a:cs typeface="Calibri"/>
              </a:rPr>
              <a:t>Debrief</a:t>
            </a:r>
            <a:endParaRPr lang="en-US" sz="2400" dirty="0">
              <a:solidFill>
                <a:schemeClr val="tx2"/>
              </a:solidFill>
              <a:latin typeface="+mj-lt"/>
              <a:ea typeface="Calibri"/>
              <a:cs typeface="Calibri"/>
            </a:endParaRPr>
          </a:p>
        </p:txBody>
      </p:sp>
    </p:spTree>
    <p:extLst>
      <p:ext uri="{BB962C8B-B14F-4D97-AF65-F5344CB8AC3E}">
        <p14:creationId xmlns:p14="http://schemas.microsoft.com/office/powerpoint/2010/main" val="148309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Feedback: Survey</a:t>
            </a:r>
          </a:p>
        </p:txBody>
      </p:sp>
      <p:graphicFrame>
        <p:nvGraphicFramePr>
          <p:cNvPr id="9" name="Google Shape;538;p89">
            <a:extLst>
              <a:ext uri="{FF2B5EF4-FFF2-40B4-BE49-F238E27FC236}">
                <a16:creationId xmlns:a16="http://schemas.microsoft.com/office/drawing/2014/main" id="{33D61004-0CCA-D90D-5C35-6B436842629A}"/>
              </a:ext>
            </a:extLst>
          </p:cNvPr>
          <p:cNvGraphicFramePr/>
          <p:nvPr>
            <p:extLst>
              <p:ext uri="{D42A27DB-BD31-4B8C-83A1-F6EECF244321}">
                <p14:modId xmlns:p14="http://schemas.microsoft.com/office/powerpoint/2010/main" val="1702014579"/>
              </p:ext>
            </p:extLst>
          </p:nvPr>
        </p:nvGraphicFramePr>
        <p:xfrm>
          <a:off x="1148384" y="4249512"/>
          <a:ext cx="7462216" cy="548610"/>
        </p:xfrm>
        <a:graphic>
          <a:graphicData uri="http://schemas.openxmlformats.org/drawingml/2006/table">
            <a:tbl>
              <a:tblPr>
                <a:noFill/>
              </a:tblPr>
              <a:tblGrid>
                <a:gridCol w="2637672">
                  <a:extLst>
                    <a:ext uri="{9D8B030D-6E8A-4147-A177-3AD203B41FA5}">
                      <a16:colId xmlns:a16="http://schemas.microsoft.com/office/drawing/2014/main" val="20000"/>
                    </a:ext>
                  </a:extLst>
                </a:gridCol>
                <a:gridCol w="957554">
                  <a:extLst>
                    <a:ext uri="{9D8B030D-6E8A-4147-A177-3AD203B41FA5}">
                      <a16:colId xmlns:a16="http://schemas.microsoft.com/office/drawing/2014/main" val="20001"/>
                    </a:ext>
                  </a:extLst>
                </a:gridCol>
                <a:gridCol w="3866990">
                  <a:extLst>
                    <a:ext uri="{9D8B030D-6E8A-4147-A177-3AD203B41FA5}">
                      <a16:colId xmlns:a16="http://schemas.microsoft.com/office/drawing/2014/main" val="20002"/>
                    </a:ext>
                  </a:extLst>
                </a:gridCol>
              </a:tblGrid>
              <a:tr h="523835">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solidFill>
                          <a:schemeClr val="dk1"/>
                        </a:solidFill>
                        <a:latin typeface="Montserrat"/>
                        <a:ea typeface="Montserrat"/>
                        <a:cs typeface="Montserrat"/>
                        <a:sym typeface="Montserrat"/>
                      </a:endParaRPr>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2">
            <a:extLst>
              <a:ext uri="{FF2B5EF4-FFF2-40B4-BE49-F238E27FC236}">
                <a16:creationId xmlns:a16="http://schemas.microsoft.com/office/drawing/2014/main" id="{A9C856EF-06EA-467D-4B65-2F033AB61637}"/>
              </a:ext>
            </a:extLst>
          </p:cNvPr>
          <p:cNvPicPr>
            <a:picLocks noChangeAspect="1"/>
          </p:cNvPicPr>
          <p:nvPr/>
        </p:nvPicPr>
        <p:blipFill>
          <a:blip r:embed="rId3"/>
          <a:stretch>
            <a:fillRect/>
          </a:stretch>
        </p:blipFill>
        <p:spPr>
          <a:xfrm>
            <a:off x="726411" y="1827334"/>
            <a:ext cx="5585357" cy="3372291"/>
          </a:xfrm>
          <a:prstGeom prst="rect">
            <a:avLst/>
          </a:prstGeom>
        </p:spPr>
      </p:pic>
      <p:sp>
        <p:nvSpPr>
          <p:cNvPr id="3" name="TextBox 2">
            <a:extLst>
              <a:ext uri="{FF2B5EF4-FFF2-40B4-BE49-F238E27FC236}">
                <a16:creationId xmlns:a16="http://schemas.microsoft.com/office/drawing/2014/main" id="{46DAECD5-78EE-6CCC-37BC-58F91F4672C2}"/>
              </a:ext>
            </a:extLst>
          </p:cNvPr>
          <p:cNvSpPr txBox="1"/>
          <p:nvPr/>
        </p:nvSpPr>
        <p:spPr>
          <a:xfrm>
            <a:off x="3200399" y="262889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908A6EA9-A732-C09C-D344-E43A68F51AE9}"/>
              </a:ext>
            </a:extLst>
          </p:cNvPr>
          <p:cNvSpPr txBox="1"/>
          <p:nvPr/>
        </p:nvSpPr>
        <p:spPr>
          <a:xfrm>
            <a:off x="3343274" y="277177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01C6D21-DAAA-BEEF-E677-9FDAEAE4F5EB}"/>
              </a:ext>
            </a:extLst>
          </p:cNvPr>
          <p:cNvSpPr txBox="1"/>
          <p:nvPr/>
        </p:nvSpPr>
        <p:spPr>
          <a:xfrm>
            <a:off x="6481040" y="1809463"/>
            <a:ext cx="1943511" cy="585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Please complete the </a:t>
            </a:r>
            <a:br>
              <a:rPr lang="en-US" sz="1600">
                <a:ea typeface="Calibri"/>
                <a:cs typeface="Calibri"/>
              </a:rPr>
            </a:br>
            <a:r>
              <a:rPr lang="en-US" sz="1600" b="1">
                <a:ea typeface="Calibri"/>
                <a:cs typeface="Calibri"/>
              </a:rPr>
              <a:t>survey</a:t>
            </a:r>
          </a:p>
        </p:txBody>
      </p:sp>
      <p:sp>
        <p:nvSpPr>
          <p:cNvPr id="10" name="TextBox 9">
            <a:extLst>
              <a:ext uri="{FF2B5EF4-FFF2-40B4-BE49-F238E27FC236}">
                <a16:creationId xmlns:a16="http://schemas.microsoft.com/office/drawing/2014/main" id="{D2144656-F1B9-FB2C-3CC7-20DC687FA59E}"/>
              </a:ext>
            </a:extLst>
          </p:cNvPr>
          <p:cNvSpPr txBox="1"/>
          <p:nvPr/>
        </p:nvSpPr>
        <p:spPr>
          <a:xfrm>
            <a:off x="3629024" y="305752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47A0FA91-E4D8-7A2F-3DE3-0EAA80192914}"/>
              </a:ext>
            </a:extLst>
          </p:cNvPr>
          <p:cNvSpPr txBox="1"/>
          <p:nvPr/>
        </p:nvSpPr>
        <p:spPr>
          <a:xfrm>
            <a:off x="750055" y="1310498"/>
            <a:ext cx="49475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How's the ride been so far? </a:t>
            </a:r>
            <a:endParaRPr lang="en-US" sz="2800" b="1"/>
          </a:p>
        </p:txBody>
      </p:sp>
    </p:spTree>
    <p:extLst>
      <p:ext uri="{BB962C8B-B14F-4D97-AF65-F5344CB8AC3E}">
        <p14:creationId xmlns:p14="http://schemas.microsoft.com/office/powerpoint/2010/main" val="3932171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FACF0-24AE-BDF9-D531-E329C90F3AC6}"/>
              </a:ext>
            </a:extLst>
          </p:cNvPr>
          <p:cNvSpPr>
            <a:spLocks noGrp="1"/>
          </p:cNvSpPr>
          <p:nvPr>
            <p:ph type="body" sz="quarter" idx="11"/>
          </p:nvPr>
        </p:nvSpPr>
        <p:spPr/>
        <p:txBody>
          <a:bodyPr lIns="91440" tIns="45720" rIns="91440" bIns="45720" anchor="t"/>
          <a:lstStyle/>
          <a:p>
            <a:pPr marL="457200" indent="-457200">
              <a:buAutoNum type="arabicPeriod"/>
            </a:pPr>
            <a:r>
              <a:rPr lang="en-US" sz="2400">
                <a:latin typeface="Calibri"/>
                <a:ea typeface="Open Sans"/>
              </a:rPr>
              <a:t>Excited about?</a:t>
            </a:r>
            <a:endParaRPr lang="en-US" sz="2400">
              <a:latin typeface="Calibri"/>
            </a:endParaRPr>
          </a:p>
          <a:p>
            <a:pPr marL="457200" indent="-457200">
              <a:buAutoNum type="arabicPeriod"/>
            </a:pPr>
            <a:r>
              <a:rPr lang="en-US" sz="2400">
                <a:latin typeface="Calibri"/>
                <a:ea typeface="Open Sans"/>
              </a:rPr>
              <a:t>Unsure about? </a:t>
            </a:r>
          </a:p>
          <a:p>
            <a:pPr marL="457200" indent="-457200">
              <a:buAutoNum type="arabicPeriod"/>
            </a:pPr>
            <a:r>
              <a:rPr lang="en-US" sz="2400">
                <a:latin typeface="Calibri"/>
                <a:ea typeface="Open Sans"/>
              </a:rPr>
              <a:t>Connections looking forward?</a:t>
            </a:r>
          </a:p>
          <a:p>
            <a:pPr marL="457200" indent="-457200">
              <a:buAutoNum type="arabicPeriod"/>
            </a:pPr>
            <a:endParaRPr lang="en-US" sz="2400">
              <a:latin typeface="Calibri"/>
              <a:ea typeface="Open Sans"/>
            </a:endParaRPr>
          </a:p>
          <a:p>
            <a:pPr marL="457200" indent="-457200">
              <a:buAutoNum type="arabicPeriod"/>
            </a:pPr>
            <a:r>
              <a:rPr lang="en-US" sz="2400">
                <a:latin typeface="Calibri"/>
                <a:ea typeface="Open Sans"/>
              </a:rPr>
              <a:t>Let's talk: Q/A </a:t>
            </a:r>
            <a:endParaRPr lang="en-US" sz="2400">
              <a:latin typeface="Calibri"/>
            </a:endParaRPr>
          </a:p>
        </p:txBody>
      </p:sp>
      <p:sp>
        <p:nvSpPr>
          <p:cNvPr id="3" name="Title 2">
            <a:extLst>
              <a:ext uri="{FF2B5EF4-FFF2-40B4-BE49-F238E27FC236}">
                <a16:creationId xmlns:a16="http://schemas.microsoft.com/office/drawing/2014/main" id="{15841327-4CFA-42FD-D626-F26629B2A546}"/>
              </a:ext>
            </a:extLst>
          </p:cNvPr>
          <p:cNvSpPr>
            <a:spLocks noGrp="1"/>
          </p:cNvSpPr>
          <p:nvPr>
            <p:ph type="title"/>
          </p:nvPr>
        </p:nvSpPr>
        <p:spPr/>
        <p:txBody>
          <a:bodyPr lIns="91440" tIns="45720" rIns="91440" bIns="45720" anchor="b"/>
          <a:lstStyle/>
          <a:p>
            <a:r>
              <a:rPr lang="en-US" sz="2800">
                <a:latin typeface="Open Sans"/>
              </a:rPr>
              <a:t>Feedback: Debrief</a:t>
            </a:r>
          </a:p>
        </p:txBody>
      </p:sp>
    </p:spTree>
    <p:extLst>
      <p:ext uri="{BB962C8B-B14F-4D97-AF65-F5344CB8AC3E}">
        <p14:creationId xmlns:p14="http://schemas.microsoft.com/office/powerpoint/2010/main" val="156994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a:xfrm>
            <a:off x="647162" y="1647001"/>
            <a:ext cx="8064506" cy="826664"/>
          </a:xfrm>
        </p:spPr>
        <p:txBody>
          <a:bodyPr lIns="91440" tIns="45720" rIns="91440" bIns="45720" anchor="b"/>
          <a:lstStyle/>
          <a:p>
            <a:pPr>
              <a:spcBef>
                <a:spcPts val="0"/>
              </a:spcBef>
            </a:pPr>
            <a:br>
              <a:rPr lang="en-US" sz="2800" dirty="0">
                <a:latin typeface="Open Sans"/>
              </a:rPr>
            </a:br>
            <a:br>
              <a:rPr lang="en-US" sz="2800" b="0" dirty="0">
                <a:latin typeface="EncodeSansNormal-Black"/>
              </a:rPr>
            </a:br>
            <a:r>
              <a:rPr lang="en-US" sz="2800" dirty="0">
                <a:latin typeface="Open Sans"/>
              </a:rPr>
              <a:t>Sign up for 30-minute, 1-1 consultations </a:t>
            </a:r>
            <a:endParaRPr lang="en-US" sz="2800" dirty="0">
              <a:latin typeface="Open Sans"/>
              <a:cs typeface="David" panose="020F0502020204030204" pitchFamily="34" charset="-79"/>
            </a:endParaRPr>
          </a:p>
        </p:txBody>
      </p:sp>
      <p:sp>
        <p:nvSpPr>
          <p:cNvPr id="4" name="TextBox 3">
            <a:extLst>
              <a:ext uri="{FF2B5EF4-FFF2-40B4-BE49-F238E27FC236}">
                <a16:creationId xmlns:a16="http://schemas.microsoft.com/office/drawing/2014/main" id="{1BCECF9A-0B72-FDB6-D5CD-F4C457C45558}"/>
              </a:ext>
            </a:extLst>
          </p:cNvPr>
          <p:cNvSpPr txBox="1"/>
          <p:nvPr/>
        </p:nvSpPr>
        <p:spPr>
          <a:xfrm>
            <a:off x="647162" y="2665146"/>
            <a:ext cx="6629401" cy="646331"/>
          </a:xfrm>
          <a:prstGeom prst="rect">
            <a:avLst/>
          </a:prstGeom>
          <a:noFill/>
        </p:spPr>
        <p:txBody>
          <a:bodyPr wrap="square" lIns="91440" tIns="45720" rIns="91440" bIns="45720" anchor="t">
            <a:spAutoFit/>
          </a:bodyPr>
          <a:lstStyle/>
          <a:p>
            <a:pPr>
              <a:lnSpc>
                <a:spcPct val="90000"/>
              </a:lnSpc>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https://</a:t>
            </a:r>
            <a:r>
              <a:rPr lang="en-US" sz="20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instructorresource.continuum.uw.edu</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/training/training-calendar/</a:t>
            </a:r>
          </a:p>
        </p:txBody>
      </p:sp>
      <p:sp>
        <p:nvSpPr>
          <p:cNvPr id="3" name="TextBox 2">
            <a:extLst>
              <a:ext uri="{FF2B5EF4-FFF2-40B4-BE49-F238E27FC236}">
                <a16:creationId xmlns:a16="http://schemas.microsoft.com/office/drawing/2014/main" id="{0CDECEB6-D76A-EAF8-6C3A-5673F44BCE72}"/>
              </a:ext>
            </a:extLst>
          </p:cNvPr>
          <p:cNvSpPr txBox="1"/>
          <p:nvPr/>
        </p:nvSpPr>
        <p:spPr>
          <a:xfrm>
            <a:off x="3200400" y="26289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BD213F9C-3B51-24B0-7759-E4EB68B54A13}"/>
              </a:ext>
            </a:extLst>
          </p:cNvPr>
          <p:cNvSpPr txBox="1"/>
          <p:nvPr/>
        </p:nvSpPr>
        <p:spPr>
          <a:xfrm>
            <a:off x="647162" y="578356"/>
            <a:ext cx="7849675" cy="553998"/>
          </a:xfrm>
          <a:prstGeom prst="rect">
            <a:avLst/>
          </a:prstGeom>
          <a:noFill/>
        </p:spPr>
        <p:txBody>
          <a:bodyPr wrap="square">
            <a:spAutoFit/>
          </a:bodyPr>
          <a:lstStyle/>
          <a:p>
            <a:r>
              <a:rPr lang="en-US" sz="3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Continuum College Coaching Calendar</a:t>
            </a:r>
          </a:p>
        </p:txBody>
      </p:sp>
    </p:spTree>
    <p:extLst>
      <p:ext uri="{BB962C8B-B14F-4D97-AF65-F5344CB8AC3E}">
        <p14:creationId xmlns:p14="http://schemas.microsoft.com/office/powerpoint/2010/main" val="2886023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6BFA7-DB99-0EB3-2442-9BC535F71AC8}"/>
              </a:ext>
            </a:extLst>
          </p:cNvPr>
          <p:cNvSpPr>
            <a:spLocks noGrp="1"/>
          </p:cNvSpPr>
          <p:nvPr>
            <p:ph type="title"/>
          </p:nvPr>
        </p:nvSpPr>
        <p:spPr/>
        <p:txBody>
          <a:bodyPr lIns="91440" tIns="45720" rIns="91440" bIns="45720" anchor="b"/>
          <a:lstStyle/>
          <a:p>
            <a:r>
              <a:rPr lang="en-US" sz="4800" dirty="0">
                <a:latin typeface="Open Sans"/>
              </a:rPr>
              <a:t>THANK YOU!</a:t>
            </a:r>
          </a:p>
        </p:txBody>
      </p:sp>
    </p:spTree>
    <p:extLst>
      <p:ext uri="{BB962C8B-B14F-4D97-AF65-F5344CB8AC3E}">
        <p14:creationId xmlns:p14="http://schemas.microsoft.com/office/powerpoint/2010/main" val="350556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A377D9-DD1B-A1A3-CFEA-17C6A0855E82}"/>
              </a:ext>
            </a:extLst>
          </p:cNvPr>
          <p:cNvSpPr>
            <a:spLocks noGrp="1"/>
          </p:cNvSpPr>
          <p:nvPr>
            <p:ph type="body" sz="quarter" idx="12"/>
          </p:nvPr>
        </p:nvSpPr>
        <p:spPr>
          <a:xfrm>
            <a:off x="671758" y="1409294"/>
            <a:ext cx="1671890" cy="3140051"/>
          </a:xfrm>
        </p:spPr>
        <p:txBody>
          <a:bodyPr lIns="91440" tIns="45720" rIns="91440" bIns="45720" anchor="t">
            <a:noAutofit/>
          </a:bodyPr>
          <a:lstStyle/>
          <a:p>
            <a:r>
              <a:rPr lang="en-US" sz="2200" i="0" u="none" strike="noStrike" dirty="0">
                <a:solidFill>
                  <a:schemeClr val="tx1"/>
                </a:solidFill>
                <a:effectLst/>
                <a:latin typeface="Calibri"/>
              </a:rPr>
              <a:t>In the chat, please share which image represents you right now,</a:t>
            </a:r>
          </a:p>
          <a:p>
            <a:r>
              <a:rPr lang="en-US" sz="2200" b="1" i="0" u="none" strike="noStrike" dirty="0">
                <a:solidFill>
                  <a:schemeClr val="tx1"/>
                </a:solidFill>
                <a:effectLst/>
                <a:latin typeface="Calibri"/>
              </a:rPr>
              <a:t>and why.</a:t>
            </a:r>
          </a:p>
          <a:p>
            <a:br>
              <a:rPr lang="en-US" sz="1800" b="1" dirty="0">
                <a:latin typeface="Montserrat"/>
              </a:rPr>
            </a:br>
            <a:r>
              <a:rPr lang="en-US" sz="2200" dirty="0">
                <a:solidFill>
                  <a:schemeClr val="tx1"/>
                </a:solidFill>
                <a:latin typeface="Calibri"/>
              </a:rPr>
              <a:t>Take 30 seconds.</a:t>
            </a:r>
          </a:p>
          <a:p>
            <a:r>
              <a:rPr lang="en-US" sz="2200" dirty="0">
                <a:solidFill>
                  <a:schemeClr val="bg2">
                    <a:lumMod val="50000"/>
                  </a:schemeClr>
                </a:solidFill>
                <a:latin typeface="Calibri"/>
              </a:rPr>
              <a:t>[Modeling]</a:t>
            </a:r>
          </a:p>
          <a:p>
            <a:endParaRPr lang="en-US" dirty="0">
              <a:solidFill>
                <a:schemeClr val="tx1"/>
              </a:solidFill>
            </a:endParaRPr>
          </a:p>
        </p:txBody>
      </p:sp>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dirty="0">
                <a:latin typeface="Open Sans"/>
              </a:rPr>
              <a:t>Welcome!</a:t>
            </a:r>
          </a:p>
        </p:txBody>
      </p:sp>
      <p:pic>
        <p:nvPicPr>
          <p:cNvPr id="1026" name="Picture 2">
            <a:extLst>
              <a:ext uri="{FF2B5EF4-FFF2-40B4-BE49-F238E27FC236}">
                <a16:creationId xmlns:a16="http://schemas.microsoft.com/office/drawing/2014/main" id="{1F6AF48A-6AC1-035E-F9B6-AA49BEAF9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279" y="1407569"/>
            <a:ext cx="1636778" cy="1342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8F876B6-27BE-AB25-E5EA-768DF654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766" y="1521591"/>
            <a:ext cx="1080052" cy="11250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15D0F6A-C518-0CD0-0D89-FF4BA13BEE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475" y="3331882"/>
            <a:ext cx="1139721" cy="16128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17B7FC-3939-0D56-2374-00439E4EACC2}"/>
              </a:ext>
            </a:extLst>
          </p:cNvPr>
          <p:cNvSpPr txBox="1"/>
          <p:nvPr/>
        </p:nvSpPr>
        <p:spPr>
          <a:xfrm>
            <a:off x="3769094" y="1100372"/>
            <a:ext cx="2220227" cy="369332"/>
          </a:xfrm>
          <a:prstGeom prst="rect">
            <a:avLst/>
          </a:prstGeom>
          <a:noFill/>
        </p:spPr>
        <p:txBody>
          <a:bodyPr wrap="square" lIns="91440" tIns="45720" rIns="91440" bIns="45720" anchor="t">
            <a:spAutoFit/>
          </a:bodyPr>
          <a:lstStyle/>
          <a:p>
            <a:pPr algn="ctr"/>
            <a:r>
              <a:rPr lang="en-US" sz="1800" b="1" dirty="0">
                <a:solidFill>
                  <a:schemeClr val="tx2"/>
                </a:solidFill>
                <a:latin typeface="Montserrat"/>
              </a:rPr>
              <a:t>1</a:t>
            </a:r>
            <a:endParaRPr lang="en-US" dirty="0">
              <a:solidFill>
                <a:schemeClr val="tx2"/>
              </a:solidFill>
              <a:cs typeface="Calibri"/>
            </a:endParaRPr>
          </a:p>
        </p:txBody>
      </p:sp>
      <p:sp>
        <p:nvSpPr>
          <p:cNvPr id="12" name="TextBox 11">
            <a:extLst>
              <a:ext uri="{FF2B5EF4-FFF2-40B4-BE49-F238E27FC236}">
                <a16:creationId xmlns:a16="http://schemas.microsoft.com/office/drawing/2014/main" id="{286EC6E1-36A6-7252-9A5C-EDA4F9F3A54E}"/>
              </a:ext>
            </a:extLst>
          </p:cNvPr>
          <p:cNvSpPr txBox="1"/>
          <p:nvPr/>
        </p:nvSpPr>
        <p:spPr>
          <a:xfrm>
            <a:off x="6444370" y="1137434"/>
            <a:ext cx="2168243" cy="369332"/>
          </a:xfrm>
          <a:prstGeom prst="rect">
            <a:avLst/>
          </a:prstGeom>
          <a:noFill/>
        </p:spPr>
        <p:txBody>
          <a:bodyPr wrap="square" lIns="91440" tIns="45720" rIns="91440" bIns="45720" anchor="t">
            <a:spAutoFit/>
          </a:bodyPr>
          <a:lstStyle/>
          <a:p>
            <a:pPr algn="ctr"/>
            <a:r>
              <a:rPr lang="en-US" sz="1800" b="1" dirty="0">
                <a:solidFill>
                  <a:schemeClr val="tx2"/>
                </a:solidFill>
                <a:latin typeface="Montserrat"/>
              </a:rPr>
              <a:t>2</a:t>
            </a:r>
            <a:endParaRPr lang="en-US" dirty="0">
              <a:solidFill>
                <a:schemeClr val="tx2"/>
              </a:solidFill>
              <a:cs typeface="Calibri"/>
            </a:endParaRPr>
          </a:p>
        </p:txBody>
      </p:sp>
      <p:sp>
        <p:nvSpPr>
          <p:cNvPr id="14" name="TextBox 13">
            <a:extLst>
              <a:ext uri="{FF2B5EF4-FFF2-40B4-BE49-F238E27FC236}">
                <a16:creationId xmlns:a16="http://schemas.microsoft.com/office/drawing/2014/main" id="{3EAB8BA6-2FEF-CA67-910E-67B35FFC6CE3}"/>
              </a:ext>
            </a:extLst>
          </p:cNvPr>
          <p:cNvSpPr txBox="1"/>
          <p:nvPr/>
        </p:nvSpPr>
        <p:spPr>
          <a:xfrm>
            <a:off x="3770366" y="2964893"/>
            <a:ext cx="2220227" cy="369332"/>
          </a:xfrm>
          <a:prstGeom prst="rect">
            <a:avLst/>
          </a:prstGeom>
          <a:noFill/>
        </p:spPr>
        <p:txBody>
          <a:bodyPr wrap="square" lIns="91440" tIns="45720" rIns="91440" bIns="45720" anchor="t">
            <a:spAutoFit/>
          </a:bodyPr>
          <a:lstStyle/>
          <a:p>
            <a:pPr algn="ctr"/>
            <a:r>
              <a:rPr lang="en-US" sz="1800" b="1" dirty="0">
                <a:solidFill>
                  <a:schemeClr val="tx2"/>
                </a:solidFill>
                <a:latin typeface="Montserrat"/>
              </a:rPr>
              <a:t>3</a:t>
            </a:r>
            <a:endParaRPr lang="en-US" sz="1800" dirty="0">
              <a:solidFill>
                <a:schemeClr val="tx2"/>
              </a:solidFill>
              <a:cs typeface="Calibri"/>
            </a:endParaRPr>
          </a:p>
        </p:txBody>
      </p:sp>
      <p:sp>
        <p:nvSpPr>
          <p:cNvPr id="16" name="TextBox 15">
            <a:extLst>
              <a:ext uri="{FF2B5EF4-FFF2-40B4-BE49-F238E27FC236}">
                <a16:creationId xmlns:a16="http://schemas.microsoft.com/office/drawing/2014/main" id="{7F144CD3-87C2-82B9-A0FD-90A6CFA1924E}"/>
              </a:ext>
            </a:extLst>
          </p:cNvPr>
          <p:cNvSpPr txBox="1"/>
          <p:nvPr/>
        </p:nvSpPr>
        <p:spPr>
          <a:xfrm>
            <a:off x="6808423" y="2965029"/>
            <a:ext cx="1438275" cy="369332"/>
          </a:xfrm>
          <a:prstGeom prst="rect">
            <a:avLst/>
          </a:prstGeom>
          <a:noFill/>
        </p:spPr>
        <p:txBody>
          <a:bodyPr wrap="square" lIns="91440" tIns="45720" rIns="91440" bIns="45720" anchor="t">
            <a:spAutoFit/>
          </a:bodyPr>
          <a:lstStyle/>
          <a:p>
            <a:pPr algn="ctr"/>
            <a:r>
              <a:rPr lang="en-US" sz="1800" b="1" dirty="0">
                <a:solidFill>
                  <a:schemeClr val="tx2"/>
                </a:solidFill>
                <a:latin typeface="Montserrat"/>
              </a:rPr>
              <a:t>4</a:t>
            </a:r>
            <a:endParaRPr lang="en-US" sz="1800" dirty="0">
              <a:solidFill>
                <a:schemeClr val="tx2"/>
              </a:solidFill>
              <a:cs typeface="Calibri"/>
            </a:endParaRPr>
          </a:p>
        </p:txBody>
      </p:sp>
      <p:pic>
        <p:nvPicPr>
          <p:cNvPr id="2" name="Picture 1" descr="A light bulb with a puzzle piece and gears&#10;&#10;Description automatically generated">
            <a:extLst>
              <a:ext uri="{FF2B5EF4-FFF2-40B4-BE49-F238E27FC236}">
                <a16:creationId xmlns:a16="http://schemas.microsoft.com/office/drawing/2014/main" id="{03F498E1-8CC9-B1A7-1577-B761CA04FF48}"/>
              </a:ext>
            </a:extLst>
          </p:cNvPr>
          <p:cNvPicPr>
            <a:picLocks noChangeAspect="1"/>
          </p:cNvPicPr>
          <p:nvPr/>
        </p:nvPicPr>
        <p:blipFill>
          <a:blip r:embed="rId6"/>
          <a:stretch>
            <a:fillRect/>
          </a:stretch>
        </p:blipFill>
        <p:spPr>
          <a:xfrm>
            <a:off x="6719620" y="3331882"/>
            <a:ext cx="1612813" cy="1612813"/>
          </a:xfrm>
          <a:prstGeom prst="rect">
            <a:avLst/>
          </a:prstGeom>
        </p:spPr>
      </p:pic>
      <p:sp>
        <p:nvSpPr>
          <p:cNvPr id="5" name="TextBox 4">
            <a:extLst>
              <a:ext uri="{FF2B5EF4-FFF2-40B4-BE49-F238E27FC236}">
                <a16:creationId xmlns:a16="http://schemas.microsoft.com/office/drawing/2014/main" id="{44477770-0533-141D-43DD-8DD656DDF9E4}"/>
              </a:ext>
            </a:extLst>
          </p:cNvPr>
          <p:cNvSpPr txBox="1"/>
          <p:nvPr/>
        </p:nvSpPr>
        <p:spPr>
          <a:xfrm>
            <a:off x="4169844" y="5282295"/>
            <a:ext cx="5403179" cy="246221"/>
          </a:xfrm>
          <a:prstGeom prst="rect">
            <a:avLst/>
          </a:prstGeom>
          <a:noFill/>
        </p:spPr>
        <p:txBody>
          <a:bodyPr wrap="square">
            <a:spAutoFit/>
          </a:bodyPr>
          <a:lstStyle/>
          <a:p>
            <a:r>
              <a:rPr lang="en-US" sz="1000"/>
              <a:t>Image credit: Vecteezy.com</a:t>
            </a:r>
          </a:p>
        </p:txBody>
      </p:sp>
    </p:spTree>
    <p:extLst>
      <p:ext uri="{BB962C8B-B14F-4D97-AF65-F5344CB8AC3E}">
        <p14:creationId xmlns:p14="http://schemas.microsoft.com/office/powerpoint/2010/main" val="13528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A377D9-DD1B-A1A3-CFEA-17C6A0855E82}"/>
              </a:ext>
            </a:extLst>
          </p:cNvPr>
          <p:cNvSpPr>
            <a:spLocks noGrp="1"/>
          </p:cNvSpPr>
          <p:nvPr>
            <p:ph type="body" sz="quarter" idx="12"/>
          </p:nvPr>
        </p:nvSpPr>
        <p:spPr>
          <a:xfrm>
            <a:off x="671758" y="1417016"/>
            <a:ext cx="1671890" cy="2545384"/>
          </a:xfrm>
        </p:spPr>
        <p:txBody>
          <a:bodyPr lIns="91440" tIns="45720" rIns="91440" bIns="45720" anchor="t">
            <a:noAutofit/>
          </a:bodyPr>
          <a:lstStyle/>
          <a:p>
            <a:r>
              <a:rPr lang="en-US" sz="2200" i="0" u="none" strike="noStrike">
                <a:solidFill>
                  <a:schemeClr val="tx1"/>
                </a:solidFill>
                <a:effectLst/>
                <a:latin typeface="Calibri"/>
              </a:rPr>
              <a:t>In the chat, please share which image represents you right now,</a:t>
            </a:r>
          </a:p>
          <a:p>
            <a:r>
              <a:rPr lang="en-US" sz="2200" b="1" i="0" u="none" strike="noStrike">
                <a:solidFill>
                  <a:schemeClr val="tx1"/>
                </a:solidFill>
                <a:effectLst/>
                <a:latin typeface="Calibri"/>
              </a:rPr>
              <a:t>and why.</a:t>
            </a:r>
            <a:endParaRPr lang="en-US" sz="2200" b="1">
              <a:solidFill>
                <a:schemeClr val="tx1"/>
              </a:solidFill>
              <a:latin typeface="Calibri"/>
            </a:endParaRPr>
          </a:p>
        </p:txBody>
      </p:sp>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Welcome!</a:t>
            </a:r>
          </a:p>
        </p:txBody>
      </p:sp>
      <p:pic>
        <p:nvPicPr>
          <p:cNvPr id="1026" name="Picture 2">
            <a:extLst>
              <a:ext uri="{FF2B5EF4-FFF2-40B4-BE49-F238E27FC236}">
                <a16:creationId xmlns:a16="http://schemas.microsoft.com/office/drawing/2014/main" id="{1F6AF48A-6AC1-035E-F9B6-AA49BEAF9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279" y="1401130"/>
            <a:ext cx="1636778" cy="1342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8F876B6-27BE-AB25-E5EA-768DF654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766" y="1469704"/>
            <a:ext cx="1080052" cy="11250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15D0F6A-C518-0CD0-0D89-FF4BA13BEE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475" y="3331882"/>
            <a:ext cx="1139721" cy="16128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17B7FC-3939-0D56-2374-00439E4EACC2}"/>
              </a:ext>
            </a:extLst>
          </p:cNvPr>
          <p:cNvSpPr txBox="1"/>
          <p:nvPr/>
        </p:nvSpPr>
        <p:spPr>
          <a:xfrm>
            <a:off x="3822905" y="1021038"/>
            <a:ext cx="2220227" cy="430887"/>
          </a:xfrm>
          <a:prstGeom prst="rect">
            <a:avLst/>
          </a:prstGeom>
          <a:noFill/>
        </p:spPr>
        <p:txBody>
          <a:bodyPr wrap="square">
            <a:spAutoFit/>
          </a:bodyPr>
          <a:lstStyle/>
          <a:p>
            <a:r>
              <a:rPr lang="en-US" sz="2200" b="1" i="0" u="none" strike="noStrike" dirty="0">
                <a:solidFill>
                  <a:schemeClr val="tx2"/>
                </a:solidFill>
                <a:effectLst/>
                <a:latin typeface="+mj-lt"/>
              </a:rPr>
              <a:t>Communication</a:t>
            </a:r>
            <a:endParaRPr lang="en-US" sz="2200" dirty="0">
              <a:solidFill>
                <a:schemeClr val="tx2"/>
              </a:solidFill>
              <a:latin typeface="+mj-lt"/>
            </a:endParaRPr>
          </a:p>
        </p:txBody>
      </p:sp>
      <p:sp>
        <p:nvSpPr>
          <p:cNvPr id="12" name="TextBox 11">
            <a:extLst>
              <a:ext uri="{FF2B5EF4-FFF2-40B4-BE49-F238E27FC236}">
                <a16:creationId xmlns:a16="http://schemas.microsoft.com/office/drawing/2014/main" id="{286EC6E1-36A6-7252-9A5C-EDA4F9F3A54E}"/>
              </a:ext>
            </a:extLst>
          </p:cNvPr>
          <p:cNvSpPr txBox="1"/>
          <p:nvPr/>
        </p:nvSpPr>
        <p:spPr>
          <a:xfrm>
            <a:off x="6501208" y="1038588"/>
            <a:ext cx="2168243" cy="430887"/>
          </a:xfrm>
          <a:prstGeom prst="rect">
            <a:avLst/>
          </a:prstGeom>
          <a:noFill/>
        </p:spPr>
        <p:txBody>
          <a:bodyPr wrap="square" lIns="91440" tIns="45720" rIns="91440" bIns="45720" anchor="t">
            <a:spAutoFit/>
          </a:bodyPr>
          <a:lstStyle/>
          <a:p>
            <a:r>
              <a:rPr lang="en-US" sz="2200" b="1" i="0" u="none" strike="noStrike" dirty="0">
                <a:solidFill>
                  <a:schemeClr val="tx2"/>
                </a:solidFill>
                <a:effectLst/>
                <a:latin typeface="Calibri"/>
                <a:cs typeface="Calibri"/>
              </a:rPr>
              <a:t>Critical thinking</a:t>
            </a:r>
            <a:endParaRPr lang="en-US" sz="2200" dirty="0">
              <a:solidFill>
                <a:schemeClr val="tx2"/>
              </a:solidFill>
              <a:latin typeface="Calibri"/>
              <a:cs typeface="Calibri"/>
            </a:endParaRPr>
          </a:p>
        </p:txBody>
      </p:sp>
      <p:sp>
        <p:nvSpPr>
          <p:cNvPr id="14" name="TextBox 13">
            <a:extLst>
              <a:ext uri="{FF2B5EF4-FFF2-40B4-BE49-F238E27FC236}">
                <a16:creationId xmlns:a16="http://schemas.microsoft.com/office/drawing/2014/main" id="{3EAB8BA6-2FEF-CA67-910E-67B35FFC6CE3}"/>
              </a:ext>
            </a:extLst>
          </p:cNvPr>
          <p:cNvSpPr txBox="1"/>
          <p:nvPr/>
        </p:nvSpPr>
        <p:spPr>
          <a:xfrm>
            <a:off x="3948279" y="2856771"/>
            <a:ext cx="2220227" cy="430887"/>
          </a:xfrm>
          <a:prstGeom prst="rect">
            <a:avLst/>
          </a:prstGeom>
          <a:noFill/>
        </p:spPr>
        <p:txBody>
          <a:bodyPr wrap="square" lIns="91440" tIns="45720" rIns="91440" bIns="45720" anchor="t">
            <a:spAutoFit/>
          </a:bodyPr>
          <a:lstStyle/>
          <a:p>
            <a:r>
              <a:rPr lang="en-US" sz="2200" b="1" i="0" u="none" strike="noStrike" dirty="0">
                <a:solidFill>
                  <a:schemeClr val="tx2"/>
                </a:solidFill>
                <a:effectLst/>
                <a:latin typeface="Calibri"/>
                <a:cs typeface="Calibri"/>
              </a:rPr>
              <a:t>Collaboration</a:t>
            </a:r>
            <a:endParaRPr lang="en-US" sz="2200" dirty="0">
              <a:solidFill>
                <a:schemeClr val="tx2"/>
              </a:solidFill>
              <a:latin typeface="Calibri"/>
              <a:cs typeface="Calibri"/>
            </a:endParaRPr>
          </a:p>
        </p:txBody>
      </p:sp>
      <p:sp>
        <p:nvSpPr>
          <p:cNvPr id="16" name="TextBox 15">
            <a:extLst>
              <a:ext uri="{FF2B5EF4-FFF2-40B4-BE49-F238E27FC236}">
                <a16:creationId xmlns:a16="http://schemas.microsoft.com/office/drawing/2014/main" id="{7F144CD3-87C2-82B9-A0FD-90A6CFA1924E}"/>
              </a:ext>
            </a:extLst>
          </p:cNvPr>
          <p:cNvSpPr txBox="1"/>
          <p:nvPr/>
        </p:nvSpPr>
        <p:spPr>
          <a:xfrm>
            <a:off x="6871434" y="2855975"/>
            <a:ext cx="1438275" cy="430887"/>
          </a:xfrm>
          <a:prstGeom prst="rect">
            <a:avLst/>
          </a:prstGeom>
          <a:noFill/>
        </p:spPr>
        <p:txBody>
          <a:bodyPr wrap="square" lIns="91440" tIns="45720" rIns="91440" bIns="45720" anchor="t">
            <a:spAutoFit/>
          </a:bodyPr>
          <a:lstStyle/>
          <a:p>
            <a:r>
              <a:rPr lang="en-US" sz="2200" b="1" dirty="0">
                <a:solidFill>
                  <a:schemeClr val="tx2"/>
                </a:solidFill>
                <a:latin typeface="Calibri"/>
                <a:cs typeface="Calibri"/>
              </a:rPr>
              <a:t>Creativity</a:t>
            </a:r>
            <a:endParaRPr lang="en-US" sz="2200" dirty="0">
              <a:solidFill>
                <a:schemeClr val="tx2"/>
              </a:solidFill>
              <a:latin typeface="Calibri"/>
              <a:cs typeface="Calibri"/>
            </a:endParaRPr>
          </a:p>
        </p:txBody>
      </p:sp>
      <p:pic>
        <p:nvPicPr>
          <p:cNvPr id="2" name="Picture 1" descr="A light bulb with a puzzle piece and gears&#10;&#10;Description automatically generated">
            <a:extLst>
              <a:ext uri="{FF2B5EF4-FFF2-40B4-BE49-F238E27FC236}">
                <a16:creationId xmlns:a16="http://schemas.microsoft.com/office/drawing/2014/main" id="{03F498E1-8CC9-B1A7-1577-B761CA04FF48}"/>
              </a:ext>
            </a:extLst>
          </p:cNvPr>
          <p:cNvPicPr>
            <a:picLocks noChangeAspect="1"/>
          </p:cNvPicPr>
          <p:nvPr/>
        </p:nvPicPr>
        <p:blipFill>
          <a:blip r:embed="rId6"/>
          <a:stretch>
            <a:fillRect/>
          </a:stretch>
        </p:blipFill>
        <p:spPr>
          <a:xfrm>
            <a:off x="6719620" y="3331882"/>
            <a:ext cx="1612813" cy="1612813"/>
          </a:xfrm>
          <a:prstGeom prst="rect">
            <a:avLst/>
          </a:prstGeom>
        </p:spPr>
      </p:pic>
      <p:sp>
        <p:nvSpPr>
          <p:cNvPr id="5" name="TextBox 4">
            <a:extLst>
              <a:ext uri="{FF2B5EF4-FFF2-40B4-BE49-F238E27FC236}">
                <a16:creationId xmlns:a16="http://schemas.microsoft.com/office/drawing/2014/main" id="{44477770-0533-141D-43DD-8DD656DDF9E4}"/>
              </a:ext>
            </a:extLst>
          </p:cNvPr>
          <p:cNvSpPr txBox="1"/>
          <p:nvPr/>
        </p:nvSpPr>
        <p:spPr>
          <a:xfrm>
            <a:off x="4169844" y="5282295"/>
            <a:ext cx="5403179" cy="246221"/>
          </a:xfrm>
          <a:prstGeom prst="rect">
            <a:avLst/>
          </a:prstGeom>
          <a:noFill/>
        </p:spPr>
        <p:txBody>
          <a:bodyPr wrap="square">
            <a:spAutoFit/>
          </a:bodyPr>
          <a:lstStyle/>
          <a:p>
            <a:r>
              <a:rPr lang="en-US" sz="1000"/>
              <a:t>Image credit: Vecteezy.com</a:t>
            </a:r>
          </a:p>
        </p:txBody>
      </p:sp>
    </p:spTree>
    <p:extLst>
      <p:ext uri="{BB962C8B-B14F-4D97-AF65-F5344CB8AC3E}">
        <p14:creationId xmlns:p14="http://schemas.microsoft.com/office/powerpoint/2010/main" val="38389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r>
              <a:rPr lang="en-US" sz="3000" dirty="0">
                <a:latin typeface="Open Sans"/>
              </a:rPr>
              <a:t>Build connections and community</a:t>
            </a:r>
            <a:br>
              <a:rPr lang="en-US" sz="3000" dirty="0">
                <a:latin typeface="Open Sans"/>
              </a:rPr>
            </a:br>
            <a:r>
              <a:rPr lang="en-US" sz="3000" dirty="0">
                <a:latin typeface="Open Sans"/>
              </a:rPr>
              <a:t>Foster critical thinking and creativity </a:t>
            </a:r>
          </a:p>
        </p:txBody>
      </p:sp>
      <p:sp>
        <p:nvSpPr>
          <p:cNvPr id="5" name="TextBox 4">
            <a:extLst>
              <a:ext uri="{FF2B5EF4-FFF2-40B4-BE49-F238E27FC236}">
                <a16:creationId xmlns:a16="http://schemas.microsoft.com/office/drawing/2014/main" id="{EFE5472B-B23D-AE05-7735-4D2220F7EE06}"/>
              </a:ext>
            </a:extLst>
          </p:cNvPr>
          <p:cNvSpPr txBox="1"/>
          <p:nvPr/>
        </p:nvSpPr>
        <p:spPr>
          <a:xfrm>
            <a:off x="671756" y="2136715"/>
            <a:ext cx="6694573" cy="1569660"/>
          </a:xfrm>
          <a:prstGeom prst="rect">
            <a:avLst/>
          </a:prstGeom>
          <a:noFill/>
        </p:spPr>
        <p:txBody>
          <a:bodyPr wrap="square" lIns="91440" tIns="45720" rIns="91440" bIns="45720" anchor="t">
            <a:spAutoFit/>
          </a:bodyPr>
          <a:lstStyle/>
          <a:p>
            <a:r>
              <a:rPr lang="en-US" sz="2400" b="1" dirty="0">
                <a:solidFill>
                  <a:schemeClr val="tx2"/>
                </a:solidFill>
                <a:ea typeface="+mn-lt"/>
                <a:cs typeface="+mn-lt"/>
              </a:rPr>
              <a:t>Icebreakers: </a:t>
            </a:r>
            <a:r>
              <a:rPr lang="en-US" sz="2400" dirty="0">
                <a:solidFill>
                  <a:schemeClr val="tx2"/>
                </a:solidFill>
                <a:ea typeface="+mn-lt"/>
                <a:cs typeface="+mn-lt"/>
              </a:rPr>
              <a:t>Full class or small groups. </a:t>
            </a:r>
            <a:br>
              <a:rPr lang="en-US" sz="2400" dirty="0">
                <a:ea typeface="+mn-lt"/>
                <a:cs typeface="+mn-lt"/>
              </a:rPr>
            </a:br>
            <a:r>
              <a:rPr lang="en-US" sz="2400" dirty="0">
                <a:solidFill>
                  <a:schemeClr val="tx2"/>
                </a:solidFill>
                <a:ea typeface="+mn-lt"/>
                <a:cs typeface="+mn-lt"/>
              </a:rPr>
              <a:t>Tools: Zoom chat, Zoom Polls, discussion boards, in Breakout rooms, Google </a:t>
            </a:r>
            <a:r>
              <a:rPr lang="en-US" sz="2400" dirty="0" err="1">
                <a:solidFill>
                  <a:schemeClr val="tx2"/>
                </a:solidFill>
                <a:ea typeface="+mn-lt"/>
                <a:cs typeface="+mn-lt"/>
              </a:rPr>
              <a:t>Jamboard</a:t>
            </a:r>
            <a:r>
              <a:rPr lang="en-US" sz="2400" dirty="0">
                <a:solidFill>
                  <a:schemeClr val="tx2"/>
                </a:solidFill>
                <a:ea typeface="+mn-lt"/>
                <a:cs typeface="+mn-lt"/>
              </a:rPr>
              <a:t>... </a:t>
            </a:r>
          </a:p>
          <a:p>
            <a:endParaRPr lang="en-US" sz="2400" b="1" dirty="0">
              <a:solidFill>
                <a:schemeClr val="tx2"/>
              </a:solidFill>
              <a:ea typeface="Calibri"/>
              <a:cs typeface="David"/>
            </a:endParaRPr>
          </a:p>
        </p:txBody>
      </p:sp>
    </p:spTree>
    <p:extLst>
      <p:ext uri="{BB962C8B-B14F-4D97-AF65-F5344CB8AC3E}">
        <p14:creationId xmlns:p14="http://schemas.microsoft.com/office/powerpoint/2010/main" val="145053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1C9-89B5-041A-6090-D92A94FE330A}"/>
              </a:ext>
            </a:extLst>
          </p:cNvPr>
          <p:cNvSpPr>
            <a:spLocks noGrp="1"/>
          </p:cNvSpPr>
          <p:nvPr>
            <p:ph type="title"/>
          </p:nvPr>
        </p:nvSpPr>
        <p:spPr/>
        <p:txBody>
          <a:bodyPr lIns="91440" tIns="45720" rIns="91440" bIns="45720" anchor="b"/>
          <a:lstStyle/>
          <a:p>
            <a:r>
              <a:rPr lang="en-US" sz="3600" dirty="0">
                <a:latin typeface="Open Sans"/>
              </a:rPr>
              <a:t>Principles of Engagement </a:t>
            </a:r>
          </a:p>
        </p:txBody>
      </p:sp>
      <p:sp>
        <p:nvSpPr>
          <p:cNvPr id="5" name="TextBox 4">
            <a:extLst>
              <a:ext uri="{FF2B5EF4-FFF2-40B4-BE49-F238E27FC236}">
                <a16:creationId xmlns:a16="http://schemas.microsoft.com/office/drawing/2014/main" id="{EFE5472B-B23D-AE05-7735-4D2220F7EE06}"/>
              </a:ext>
            </a:extLst>
          </p:cNvPr>
          <p:cNvSpPr txBox="1"/>
          <p:nvPr/>
        </p:nvSpPr>
        <p:spPr>
          <a:xfrm>
            <a:off x="671756" y="1866258"/>
            <a:ext cx="6939544" cy="1785104"/>
          </a:xfrm>
          <a:prstGeom prst="rect">
            <a:avLst/>
          </a:prstGeom>
          <a:noFill/>
        </p:spPr>
        <p:txBody>
          <a:bodyPr wrap="square" lIns="91440" tIns="45720" rIns="91440" bIns="45720" anchor="t">
            <a:spAutoFit/>
          </a:bodyPr>
          <a:lstStyle/>
          <a:p>
            <a:pPr marL="514350" indent="-514350">
              <a:buAutoNum type="arabicPeriod"/>
            </a:pPr>
            <a:r>
              <a:rPr lang="en-US" sz="2200" dirty="0">
                <a:solidFill>
                  <a:schemeClr val="tx2"/>
                </a:solidFill>
                <a:cs typeface="Calibri"/>
              </a:rPr>
              <a:t>Instructor performance: Your enthusiasm is contagious</a:t>
            </a:r>
          </a:p>
          <a:p>
            <a:pPr marL="514350" indent="-514350">
              <a:buAutoNum type="arabicPeriod"/>
            </a:pPr>
            <a:r>
              <a:rPr lang="en-US" sz="2200" dirty="0">
                <a:solidFill>
                  <a:schemeClr val="tx2"/>
                </a:solidFill>
                <a:cs typeface="Calibri"/>
              </a:rPr>
              <a:t>Community: Get to know/connect with each other</a:t>
            </a:r>
            <a:endParaRPr lang="en-US" sz="2200" dirty="0">
              <a:solidFill>
                <a:schemeClr val="tx2"/>
              </a:solidFill>
              <a:cs typeface="David" panose="020F0502020204030204" pitchFamily="34" charset="-79"/>
            </a:endParaRPr>
          </a:p>
          <a:p>
            <a:pPr marL="514350" indent="-514350">
              <a:buAutoNum type="arabicPeriod"/>
            </a:pPr>
            <a:r>
              <a:rPr lang="en-US" sz="2200" dirty="0">
                <a:solidFill>
                  <a:schemeClr val="tx2"/>
                </a:solidFill>
                <a:cs typeface="David"/>
              </a:rPr>
              <a:t>Appeal to emotions: Cognitive resources are limited </a:t>
            </a:r>
            <a:endParaRPr lang="en-US" sz="2200" dirty="0">
              <a:solidFill>
                <a:schemeClr val="tx2"/>
              </a:solidFill>
              <a:latin typeface="+mj-lt"/>
              <a:ea typeface="Calibri"/>
              <a:cs typeface="David" panose="020F0502020204030204" pitchFamily="34" charset="-79"/>
            </a:endParaRPr>
          </a:p>
          <a:p>
            <a:pPr marL="514350" indent="-514350">
              <a:buAutoNum type="arabicPeriod"/>
            </a:pPr>
            <a:r>
              <a:rPr lang="en-US" sz="2200" dirty="0">
                <a:solidFill>
                  <a:schemeClr val="tx2"/>
                </a:solidFill>
                <a:latin typeface="+mj-lt"/>
                <a:cs typeface="David"/>
              </a:rPr>
              <a:t>Stories</a:t>
            </a:r>
            <a:r>
              <a:rPr lang="en-US" sz="2200" dirty="0">
                <a:solidFill>
                  <a:schemeClr val="tx2"/>
                </a:solidFill>
                <a:cs typeface="David"/>
              </a:rPr>
              <a:t>: Share and create together, more robust take-away from the lesson (real world) </a:t>
            </a:r>
            <a:endParaRPr lang="en-US" sz="2200" dirty="0">
              <a:solidFill>
                <a:schemeClr val="tx2"/>
              </a:solidFill>
              <a:ea typeface="Calibri"/>
              <a:cs typeface="David"/>
            </a:endParaRPr>
          </a:p>
        </p:txBody>
      </p:sp>
    </p:spTree>
    <p:extLst>
      <p:ext uri="{BB962C8B-B14F-4D97-AF65-F5344CB8AC3E}">
        <p14:creationId xmlns:p14="http://schemas.microsoft.com/office/powerpoint/2010/main" val="143127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917CFF-2583-3759-88C1-8F5A80CB7EF0}"/>
              </a:ext>
            </a:extLst>
          </p:cNvPr>
          <p:cNvSpPr>
            <a:spLocks noGrp="1"/>
          </p:cNvSpPr>
          <p:nvPr>
            <p:ph type="body" sz="quarter" idx="12"/>
          </p:nvPr>
        </p:nvSpPr>
        <p:spPr>
          <a:xfrm>
            <a:off x="671757" y="1425340"/>
            <a:ext cx="5989427" cy="2753646"/>
          </a:xfrm>
        </p:spPr>
        <p:txBody>
          <a:bodyPr lIns="91440" tIns="45720" rIns="91440" bIns="45720" anchor="t">
            <a:noAutofit/>
          </a:bodyPr>
          <a:lstStyle/>
          <a:p>
            <a:r>
              <a:rPr lang="en-US" sz="2800" b="1">
                <a:latin typeface="Calibri"/>
                <a:cs typeface="Calibri"/>
              </a:rPr>
              <a:t>Engagement begins with you: </a:t>
            </a:r>
            <a:r>
              <a:rPr lang="en-US" sz="2800">
                <a:latin typeface="Calibri"/>
                <a:cs typeface="Calibri"/>
              </a:rPr>
              <a:t>Whenever possible, model how you want students to interact and communicate. </a:t>
            </a:r>
            <a:endParaRPr lang="en-US" sz="2800">
              <a:latin typeface="Calibri"/>
            </a:endParaRPr>
          </a:p>
          <a:p>
            <a:r>
              <a:rPr lang="en-US" sz="2800">
                <a:latin typeface="Calibri"/>
                <a:cs typeface="Calibri"/>
              </a:rPr>
              <a:t>This includes a clear communication policy outlining etiquette in your syllabus.</a:t>
            </a:r>
          </a:p>
          <a:p>
            <a:endParaRPr lang="en-US" sz="1600">
              <a:latin typeface="Calibri"/>
              <a:cs typeface="Calibri"/>
            </a:endParaRPr>
          </a:p>
          <a:p>
            <a:endParaRPr lang="en-US" sz="1600">
              <a:latin typeface="Calibri"/>
              <a:cs typeface="Calibri"/>
            </a:endParaRPr>
          </a:p>
          <a:p>
            <a:endParaRPr lang="en-US" sz="1600">
              <a:latin typeface="Calibri"/>
              <a:cs typeface="Calibri"/>
            </a:endParaRPr>
          </a:p>
          <a:p>
            <a:endParaRPr lang="en-US" sz="1600">
              <a:latin typeface="Calibri"/>
            </a:endParaRPr>
          </a:p>
        </p:txBody>
      </p:sp>
      <p:sp>
        <p:nvSpPr>
          <p:cNvPr id="8" name="Title 7">
            <a:extLst>
              <a:ext uri="{FF2B5EF4-FFF2-40B4-BE49-F238E27FC236}">
                <a16:creationId xmlns:a16="http://schemas.microsoft.com/office/drawing/2014/main" id="{22A8234D-BFEC-7101-6B9A-30586CB75D28}"/>
              </a:ext>
            </a:extLst>
          </p:cNvPr>
          <p:cNvSpPr>
            <a:spLocks noGrp="1"/>
          </p:cNvSpPr>
          <p:nvPr>
            <p:ph type="title"/>
          </p:nvPr>
        </p:nvSpPr>
        <p:spPr/>
        <p:txBody>
          <a:bodyPr lIns="91440" tIns="45720" rIns="91440" bIns="45720" anchor="b"/>
          <a:lstStyle/>
          <a:p>
            <a:r>
              <a:rPr lang="en-US" sz="3200" dirty="0">
                <a:solidFill>
                  <a:schemeClr val="tx2"/>
                </a:solidFill>
                <a:latin typeface="Open Sans"/>
                <a:cs typeface="Calibri"/>
              </a:rPr>
              <a:t>Instructor performance</a:t>
            </a:r>
            <a:endParaRPr lang="en-US" sz="3200" dirty="0">
              <a:solidFill>
                <a:schemeClr val="tx2"/>
              </a:solidFill>
              <a:latin typeface="Open Sans"/>
            </a:endParaRPr>
          </a:p>
        </p:txBody>
      </p:sp>
    </p:spTree>
    <p:extLst>
      <p:ext uri="{BB962C8B-B14F-4D97-AF65-F5344CB8AC3E}">
        <p14:creationId xmlns:p14="http://schemas.microsoft.com/office/powerpoint/2010/main" val="388036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A377D9-DD1B-A1A3-CFEA-17C6A0855E82}"/>
              </a:ext>
            </a:extLst>
          </p:cNvPr>
          <p:cNvSpPr>
            <a:spLocks noGrp="1"/>
          </p:cNvSpPr>
          <p:nvPr>
            <p:ph type="body" sz="quarter" idx="12"/>
          </p:nvPr>
        </p:nvSpPr>
        <p:spPr>
          <a:xfrm>
            <a:off x="671758" y="1424738"/>
            <a:ext cx="1880942" cy="2862026"/>
          </a:xfrm>
        </p:spPr>
        <p:txBody>
          <a:bodyPr lIns="91440" tIns="45720" rIns="91440" bIns="45720" anchor="t">
            <a:noAutofit/>
          </a:bodyPr>
          <a:lstStyle/>
          <a:p>
            <a:pPr>
              <a:lnSpc>
                <a:spcPct val="100000"/>
              </a:lnSpc>
              <a:spcBef>
                <a:spcPts val="1000"/>
              </a:spcBef>
            </a:pPr>
            <a:r>
              <a:rPr lang="en-US" sz="2400">
                <a:latin typeface="Calibri"/>
              </a:rPr>
              <a:t>Find the app on your phone that you use the most. </a:t>
            </a:r>
          </a:p>
          <a:p>
            <a:pPr marL="0" lvl="0" indent="0" algn="l" rtl="0">
              <a:lnSpc>
                <a:spcPct val="100000"/>
              </a:lnSpc>
              <a:spcBef>
                <a:spcPts val="1000"/>
              </a:spcBef>
              <a:spcAft>
                <a:spcPts val="0"/>
              </a:spcAft>
              <a:buNone/>
            </a:pPr>
            <a:r>
              <a:rPr lang="en-US" sz="2400" b="1">
                <a:latin typeface="Calibri"/>
              </a:rPr>
              <a:t>Share with your group.</a:t>
            </a:r>
            <a:endParaRPr lang="en-US" sz="2400" b="1" i="0" u="none" strike="noStrike">
              <a:solidFill>
                <a:srgbClr val="000000"/>
              </a:solidFill>
              <a:effectLst/>
              <a:latin typeface="Calibri"/>
            </a:endParaRPr>
          </a:p>
        </p:txBody>
      </p:sp>
      <p:sp>
        <p:nvSpPr>
          <p:cNvPr id="4" name="Title 3">
            <a:extLst>
              <a:ext uri="{FF2B5EF4-FFF2-40B4-BE49-F238E27FC236}">
                <a16:creationId xmlns:a16="http://schemas.microsoft.com/office/drawing/2014/main" id="{7A9D24DD-CF6A-A633-D37A-9FC93E30CE17}"/>
              </a:ext>
            </a:extLst>
          </p:cNvPr>
          <p:cNvSpPr>
            <a:spLocks noGrp="1"/>
          </p:cNvSpPr>
          <p:nvPr>
            <p:ph type="title"/>
          </p:nvPr>
        </p:nvSpPr>
        <p:spPr/>
        <p:txBody>
          <a:bodyPr lIns="91440" tIns="45720" rIns="91440" bIns="45720" anchor="b"/>
          <a:lstStyle/>
          <a:p>
            <a:r>
              <a:rPr lang="en-US" sz="2800">
                <a:latin typeface="Open Sans"/>
              </a:rPr>
              <a:t>Icebreaker example: </a:t>
            </a:r>
          </a:p>
        </p:txBody>
      </p:sp>
      <p:sp>
        <p:nvSpPr>
          <p:cNvPr id="8" name="TextBox 7">
            <a:extLst>
              <a:ext uri="{FF2B5EF4-FFF2-40B4-BE49-F238E27FC236}">
                <a16:creationId xmlns:a16="http://schemas.microsoft.com/office/drawing/2014/main" id="{F725E18C-54F2-A8C7-8F32-91BFD583E403}"/>
              </a:ext>
            </a:extLst>
          </p:cNvPr>
          <p:cNvSpPr txBox="1"/>
          <p:nvPr/>
        </p:nvSpPr>
        <p:spPr>
          <a:xfrm>
            <a:off x="3636617" y="5282295"/>
            <a:ext cx="5403179" cy="246221"/>
          </a:xfrm>
          <a:prstGeom prst="rect">
            <a:avLst/>
          </a:prstGeom>
          <a:noFill/>
        </p:spPr>
        <p:txBody>
          <a:bodyPr wrap="square">
            <a:spAutoFit/>
          </a:bodyPr>
          <a:lstStyle/>
          <a:p>
            <a:r>
              <a:rPr lang="en-US" sz="1000"/>
              <a:t>Image credit: Vecteezy.com</a:t>
            </a:r>
          </a:p>
        </p:txBody>
      </p:sp>
      <p:pic>
        <p:nvPicPr>
          <p:cNvPr id="14" name="Picture 13" descr="A collection of icons on a square background&#10;&#10;Description automatically generated">
            <a:extLst>
              <a:ext uri="{FF2B5EF4-FFF2-40B4-BE49-F238E27FC236}">
                <a16:creationId xmlns:a16="http://schemas.microsoft.com/office/drawing/2014/main" id="{C62DFA4B-B641-17B7-885B-A85F9A94D0D3}"/>
              </a:ext>
            </a:extLst>
          </p:cNvPr>
          <p:cNvPicPr>
            <a:picLocks noChangeAspect="1"/>
          </p:cNvPicPr>
          <p:nvPr/>
        </p:nvPicPr>
        <p:blipFill>
          <a:blip r:embed="rId3"/>
          <a:stretch>
            <a:fillRect/>
          </a:stretch>
        </p:blipFill>
        <p:spPr>
          <a:xfrm>
            <a:off x="3807080" y="1417016"/>
            <a:ext cx="4222495" cy="3455336"/>
          </a:xfrm>
          <a:prstGeom prst="rect">
            <a:avLst/>
          </a:prstGeom>
        </p:spPr>
      </p:pic>
    </p:spTree>
    <p:extLst>
      <p:ext uri="{BB962C8B-B14F-4D97-AF65-F5344CB8AC3E}">
        <p14:creationId xmlns:p14="http://schemas.microsoft.com/office/powerpoint/2010/main" val="3791774867"/>
      </p:ext>
    </p:extLst>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7b80735-04e5-48fd-82e1-8cd86122a1a1">
      <UserInfo>
        <DisplayName>Nate Johnold</DisplayName>
        <AccountId>6740</AccountId>
        <AccountType/>
      </UserInfo>
      <UserInfo>
        <DisplayName>Ladaska Burton</DisplayName>
        <AccountId>7559</AccountId>
        <AccountType/>
      </UserInfo>
      <UserInfo>
        <DisplayName>Regina Ramirez</DisplayName>
        <AccountId>1380</AccountId>
        <AccountType/>
      </UserInfo>
      <UserInfo>
        <DisplayName>Rosalyn Earley</DisplayName>
        <AccountId>6885</AccountId>
        <AccountType/>
      </UserInfo>
      <UserInfo>
        <DisplayName>Linnea Mobrand-Volper</DisplayName>
        <AccountId>181</AccountId>
        <AccountType/>
      </UserInfo>
      <UserInfo>
        <DisplayName>El Schofield</DisplayName>
        <AccountId>3438</AccountId>
        <AccountType/>
      </UserInfo>
    </SharedWithUsers>
    <TaxCatchAll xmlns="ab06a5aa-8e31-4bdb-9b13-38c58a92ec8a" xsi:nil="true"/>
    <lcf76f155ced4ddcb4097134ff3c332f xmlns="6373fe8e-2b54-4ce8-9288-7f291b4218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59B4F5CF26504D9B326B5A35FC85E4" ma:contentTypeVersion="16" ma:contentTypeDescription="Create a new document." ma:contentTypeScope="" ma:versionID="2049cbbee6c03320626d5297d140bb05">
  <xsd:schema xmlns:xsd="http://www.w3.org/2001/XMLSchema" xmlns:xs="http://www.w3.org/2001/XMLSchema" xmlns:p="http://schemas.microsoft.com/office/2006/metadata/properties" xmlns:ns2="6373fe8e-2b54-4ce8-9288-7f291b42187e" xmlns:ns3="f7b80735-04e5-48fd-82e1-8cd86122a1a1" xmlns:ns4="ab06a5aa-8e31-4bdb-9b13-38c58a92ec8a" targetNamespace="http://schemas.microsoft.com/office/2006/metadata/properties" ma:root="true" ma:fieldsID="8ac6872f42da560c8b23a551363a6bed" ns2:_="" ns3:_="" ns4:_="">
    <xsd:import namespace="6373fe8e-2b54-4ce8-9288-7f291b42187e"/>
    <xsd:import namespace="f7b80735-04e5-48fd-82e1-8cd86122a1a1"/>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DateTaken" minOccurs="0"/>
                <xsd:element ref="ns2:MediaServiceOCR"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3fe8e-2b54-4ce8-9288-7f291b421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b80735-04e5-48fd-82e1-8cd86122a1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51b7da3-8f25-449c-a3c3-ae580407a14a}" ma:internalName="TaxCatchAll" ma:showField="CatchAllData" ma:web="f7b80735-04e5-48fd-82e1-8cd86122a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26586-55A8-4F21-8AA2-97700D773935}">
  <ds:schemaRefs>
    <ds:schemaRef ds:uri="http://schemas.microsoft.com/sharepoint/v3/contenttype/forms"/>
  </ds:schemaRefs>
</ds:datastoreItem>
</file>

<file path=customXml/itemProps2.xml><?xml version="1.0" encoding="utf-8"?>
<ds:datastoreItem xmlns:ds="http://schemas.openxmlformats.org/officeDocument/2006/customXml" ds:itemID="{F549A922-5F39-4389-96B6-BFBF7C7822E9}">
  <ds:schemaRefs>
    <ds:schemaRef ds:uri="6373fe8e-2b54-4ce8-9288-7f291b42187e"/>
    <ds:schemaRef ds:uri="ab06a5aa-8e31-4bdb-9b13-38c58a92ec8a"/>
    <ds:schemaRef ds:uri="f7b80735-04e5-48fd-82e1-8cd86122a1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F8BD1B-9FFA-4B78-BD92-682C078C3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3fe8e-2b54-4ce8-9288-7f291b42187e"/>
    <ds:schemaRef ds:uri="f7b80735-04e5-48fd-82e1-8cd86122a1a1"/>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28</TotalTime>
  <Words>2311</Words>
  <Application>Microsoft Macintosh PowerPoint</Application>
  <PresentationFormat>On-screen Show (16:10)</PresentationFormat>
  <Paragraphs>286</Paragraphs>
  <Slides>36</Slides>
  <Notes>30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Arial</vt:lpstr>
      <vt:lpstr>Calibri</vt:lpstr>
      <vt:lpstr>David</vt:lpstr>
      <vt:lpstr>EncodeSansNormal-Black</vt:lpstr>
      <vt:lpstr>Lucida Grande</vt:lpstr>
      <vt:lpstr>Montserrat</vt:lpstr>
      <vt:lpstr>Open Sans</vt:lpstr>
      <vt:lpstr>Open Sans Light</vt:lpstr>
      <vt:lpstr>Uni Sans Regular</vt:lpstr>
      <vt:lpstr>Wingdings</vt:lpstr>
      <vt:lpstr>Wingdings,Sans-Serif</vt:lpstr>
      <vt:lpstr>WordVisiCarriageReturn_MSFontService</vt:lpstr>
      <vt:lpstr>Custom Design</vt:lpstr>
      <vt:lpstr>1_Custom Design</vt:lpstr>
      <vt:lpstr>3_Custom Design</vt:lpstr>
      <vt:lpstr>ENGAGEMENT STRATEGIES</vt:lpstr>
      <vt:lpstr>Welcome! </vt:lpstr>
      <vt:lpstr>Agenda</vt:lpstr>
      <vt:lpstr>Welcome!</vt:lpstr>
      <vt:lpstr>Welcome!</vt:lpstr>
      <vt:lpstr>Build connections and community Foster critical thinking and creativity </vt:lpstr>
      <vt:lpstr>Principles of Engagement </vt:lpstr>
      <vt:lpstr>Instructor performance</vt:lpstr>
      <vt:lpstr>Icebreaker example: </vt:lpstr>
      <vt:lpstr>Icebreaker example: </vt:lpstr>
      <vt:lpstr>Icebreaker example: </vt:lpstr>
      <vt:lpstr>Icebreaker example: </vt:lpstr>
      <vt:lpstr>Icebreaker example: </vt:lpstr>
      <vt:lpstr>Icebreaker collaboration: Tangram challenge</vt:lpstr>
      <vt:lpstr>Tangrams: Record which shapes you build!</vt:lpstr>
      <vt:lpstr>Debrief: Evaluate icebreakers</vt:lpstr>
      <vt:lpstr>Debrief: Evaluate icebreakers</vt:lpstr>
      <vt:lpstr> Engagement strategies (Part I):</vt:lpstr>
      <vt:lpstr>Tools for accountability:</vt:lpstr>
      <vt:lpstr>Okay, hold on... we've got so much content to cover</vt:lpstr>
      <vt:lpstr>Engagement example:  Brainstorming</vt:lpstr>
      <vt:lpstr>Engagement example:  5-question pause (Jeopardy!)</vt:lpstr>
      <vt:lpstr>Engagement example:  Debrief, using Google Slides</vt:lpstr>
      <vt:lpstr> Engagement strategies: (Part II)</vt:lpstr>
      <vt:lpstr>Engagement example:  Collection and curation (collaborative summaries)</vt:lpstr>
      <vt:lpstr>Engagement example:  Complete turn taking: equitable + inclusive discussion</vt:lpstr>
      <vt:lpstr>Engagement example:  Visual prompt</vt:lpstr>
      <vt:lpstr> Questions? </vt:lpstr>
      <vt:lpstr>Discussions: Instructor presence </vt:lpstr>
      <vt:lpstr> Instructor presence: Discussions </vt:lpstr>
      <vt:lpstr>Discussions: (engaging) approaches</vt:lpstr>
      <vt:lpstr> Feedback/closing activities: </vt:lpstr>
      <vt:lpstr>Feedback: Survey</vt:lpstr>
      <vt:lpstr>Feedback: Debrief</vt:lpstr>
      <vt:lpstr>  Sign up for 30-minute, 1-1 consultations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Joel Pitts</cp:lastModifiedBy>
  <cp:revision>181</cp:revision>
  <cp:lastPrinted>2016-02-10T20:19:12Z</cp:lastPrinted>
  <dcterms:created xsi:type="dcterms:W3CDTF">2014-10-14T00:51:43Z</dcterms:created>
  <dcterms:modified xsi:type="dcterms:W3CDTF">2024-04-18T21:15:07Z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0x010100B459B4F5CF26504D9B326B5A35FC85E4</vt:lpwstr>
  </property>
</Properties>
</file>